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96" r:id="rId2"/>
  </p:sldMasterIdLst>
  <p:notesMasterIdLst>
    <p:notesMasterId r:id="rId19"/>
  </p:notesMasterIdLst>
  <p:sldIdLst>
    <p:sldId id="612" r:id="rId3"/>
    <p:sldId id="827" r:id="rId4"/>
    <p:sldId id="857" r:id="rId5"/>
    <p:sldId id="859" r:id="rId6"/>
    <p:sldId id="860" r:id="rId7"/>
    <p:sldId id="858" r:id="rId8"/>
    <p:sldId id="843" r:id="rId9"/>
    <p:sldId id="663" r:id="rId10"/>
    <p:sldId id="861" r:id="rId11"/>
    <p:sldId id="862" r:id="rId12"/>
    <p:sldId id="863" r:id="rId13"/>
    <p:sldId id="864" r:id="rId14"/>
    <p:sldId id="866" r:id="rId15"/>
    <p:sldId id="867" r:id="rId16"/>
    <p:sldId id="868" r:id="rId17"/>
    <p:sldId id="838" r:id="rId18"/>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917" autoAdjust="0"/>
    <p:restoredTop sz="94660"/>
  </p:normalViewPr>
  <p:slideViewPr>
    <p:cSldViewPr>
      <p:cViewPr varScale="1">
        <p:scale>
          <a:sx n="80" d="100"/>
          <a:sy n="80" d="100"/>
        </p:scale>
        <p:origin x="477" y="45"/>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Classeur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Classeur1"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600" b="1" dirty="0"/>
              <a:t>REPARTION DES RECOMMANDATIONS DE LA 24ème CONFERENCE </a:t>
            </a:r>
          </a:p>
          <a:p>
            <a:pPr>
              <a:defRPr/>
            </a:pPr>
            <a:r>
              <a:rPr lang="en-US" sz="1600" b="1" dirty="0"/>
              <a:t>DES DGD  DE</a:t>
            </a:r>
            <a:r>
              <a:rPr lang="en-US" sz="1600" b="1" baseline="0" dirty="0"/>
              <a:t> LA REGION </a:t>
            </a:r>
            <a:r>
              <a:rPr lang="en-US" sz="1600" b="1" dirty="0"/>
              <a:t>OMD-AOC</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spPr>
            <a:solidFill>
              <a:schemeClr val="accent1"/>
            </a:solidFill>
            <a:ln>
              <a:noFill/>
            </a:ln>
            <a:effectLst/>
          </c:spPr>
          <c:invertIfNegative val="0"/>
          <c:cat>
            <c:strRef>
              <c:f>Feuil1!$A$1:$A$30</c:f>
              <c:strCache>
                <c:ptCount val="30"/>
                <c:pt idx="0">
                  <c:v>Mali</c:v>
                </c:pt>
                <c:pt idx="1">
                  <c:v>Togo</c:v>
                </c:pt>
                <c:pt idx="2">
                  <c:v>Guinée Bissau</c:v>
                </c:pt>
                <c:pt idx="3">
                  <c:v>Sao Tomé </c:v>
                </c:pt>
                <c:pt idx="4">
                  <c:v>Liberia</c:v>
                </c:pt>
                <c:pt idx="5">
                  <c:v>BRRC</c:v>
                </c:pt>
                <c:pt idx="6">
                  <c:v>Guinée</c:v>
                </c:pt>
                <c:pt idx="7">
                  <c:v>Congo</c:v>
                </c:pt>
                <c:pt idx="8">
                  <c:v>Cote d'Ivoire</c:v>
                </c:pt>
                <c:pt idx="9">
                  <c:v>Ghana</c:v>
                </c:pt>
                <c:pt idx="10">
                  <c:v>Cap Vert</c:v>
                </c:pt>
                <c:pt idx="11">
                  <c:v>Tchad</c:v>
                </c:pt>
                <c:pt idx="12">
                  <c:v>Gabon</c:v>
                </c:pt>
                <c:pt idx="13">
                  <c:v>Nigeria</c:v>
                </c:pt>
                <c:pt idx="14">
                  <c:v>SG OMD</c:v>
                </c:pt>
                <c:pt idx="15">
                  <c:v>RDC</c:v>
                </c:pt>
                <c:pt idx="16">
                  <c:v>RCA</c:v>
                </c:pt>
                <c:pt idx="17">
                  <c:v>Serra Léone</c:v>
                </c:pt>
                <c:pt idx="18">
                  <c:v>Cameroun</c:v>
                </c:pt>
                <c:pt idx="19">
                  <c:v>Mauritanie</c:v>
                </c:pt>
                <c:pt idx="20">
                  <c:v>Sénégal</c:v>
                </c:pt>
                <c:pt idx="21">
                  <c:v>Burkina Faso</c:v>
                </c:pt>
                <c:pt idx="22">
                  <c:v>Benin</c:v>
                </c:pt>
                <c:pt idx="23">
                  <c:v>Gambie</c:v>
                </c:pt>
                <c:pt idx="24">
                  <c:v>Niger</c:v>
                </c:pt>
                <c:pt idx="25">
                  <c:v>Vice-Présidence</c:v>
                </c:pt>
                <c:pt idx="26">
                  <c:v>CEDEAO</c:v>
                </c:pt>
                <c:pt idx="27">
                  <c:v>CNUCED</c:v>
                </c:pt>
                <c:pt idx="28">
                  <c:v>GTR Informatique</c:v>
                </c:pt>
                <c:pt idx="29">
                  <c:v>CER</c:v>
                </c:pt>
              </c:strCache>
            </c:strRef>
          </c:cat>
          <c:val>
            <c:numRef>
              <c:f>Feuil1!$B$1:$B$30</c:f>
              <c:numCache>
                <c:formatCode>General</c:formatCode>
                <c:ptCount val="30"/>
                <c:pt idx="0">
                  <c:v>6</c:v>
                </c:pt>
                <c:pt idx="1">
                  <c:v>0</c:v>
                </c:pt>
                <c:pt idx="2">
                  <c:v>0</c:v>
                </c:pt>
                <c:pt idx="3">
                  <c:v>0</c:v>
                </c:pt>
                <c:pt idx="4">
                  <c:v>0</c:v>
                </c:pt>
                <c:pt idx="5">
                  <c:v>1</c:v>
                </c:pt>
                <c:pt idx="6">
                  <c:v>6</c:v>
                </c:pt>
                <c:pt idx="7">
                  <c:v>6</c:v>
                </c:pt>
                <c:pt idx="8">
                  <c:v>6</c:v>
                </c:pt>
                <c:pt idx="9">
                  <c:v>0</c:v>
                </c:pt>
                <c:pt idx="10">
                  <c:v>0</c:v>
                </c:pt>
                <c:pt idx="11">
                  <c:v>0</c:v>
                </c:pt>
                <c:pt idx="12">
                  <c:v>6</c:v>
                </c:pt>
                <c:pt idx="13">
                  <c:v>6</c:v>
                </c:pt>
                <c:pt idx="14">
                  <c:v>3</c:v>
                </c:pt>
                <c:pt idx="15">
                  <c:v>6</c:v>
                </c:pt>
                <c:pt idx="16">
                  <c:v>6</c:v>
                </c:pt>
                <c:pt idx="17">
                  <c:v>6</c:v>
                </c:pt>
                <c:pt idx="18">
                  <c:v>6</c:v>
                </c:pt>
                <c:pt idx="19">
                  <c:v>6</c:v>
                </c:pt>
                <c:pt idx="20">
                  <c:v>6</c:v>
                </c:pt>
                <c:pt idx="21">
                  <c:v>0</c:v>
                </c:pt>
                <c:pt idx="22">
                  <c:v>0</c:v>
                </c:pt>
                <c:pt idx="23">
                  <c:v>0</c:v>
                </c:pt>
                <c:pt idx="24">
                  <c:v>0</c:v>
                </c:pt>
                <c:pt idx="25">
                  <c:v>2</c:v>
                </c:pt>
                <c:pt idx="26">
                  <c:v>0</c:v>
                </c:pt>
                <c:pt idx="27">
                  <c:v>0</c:v>
                </c:pt>
                <c:pt idx="28">
                  <c:v>0</c:v>
                </c:pt>
                <c:pt idx="29">
                  <c:v>0</c:v>
                </c:pt>
              </c:numCache>
            </c:numRef>
          </c:val>
          <c:extLst>
            <c:ext xmlns:c16="http://schemas.microsoft.com/office/drawing/2014/chart" uri="{C3380CC4-5D6E-409C-BE32-E72D297353CC}">
              <c16:uniqueId val="{00000000-621A-45B6-9142-B9F8CF2C8B6C}"/>
            </c:ext>
          </c:extLst>
        </c:ser>
        <c:dLbls>
          <c:showLegendKey val="0"/>
          <c:showVal val="0"/>
          <c:showCatName val="0"/>
          <c:showSerName val="0"/>
          <c:showPercent val="0"/>
          <c:showBubbleSize val="0"/>
        </c:dLbls>
        <c:gapWidth val="219"/>
        <c:overlap val="-27"/>
        <c:axId val="837563728"/>
        <c:axId val="837562896"/>
      </c:barChart>
      <c:catAx>
        <c:axId val="8375637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837562896"/>
        <c:crosses val="autoZero"/>
        <c:auto val="1"/>
        <c:lblAlgn val="ctr"/>
        <c:lblOffset val="100"/>
        <c:noMultiLvlLbl val="0"/>
      </c:catAx>
      <c:valAx>
        <c:axId val="8375628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8375637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864300791975495E-2"/>
          <c:y val="4.2821227696399185E-2"/>
          <c:w val="0.97207574378860906"/>
          <c:h val="0.77444107971871179"/>
        </c:manualLayout>
      </c:layout>
      <c:barChart>
        <c:barDir val="col"/>
        <c:grouping val="clustered"/>
        <c:varyColors val="0"/>
        <c:ser>
          <c:idx val="0"/>
          <c:order val="0"/>
          <c:spPr>
            <a:solidFill>
              <a:schemeClr val="accent1"/>
            </a:solidFill>
            <a:ln>
              <a:noFill/>
            </a:ln>
            <a:effectLst/>
          </c:spPr>
          <c:invertIfNegative val="0"/>
          <c:cat>
            <c:strRef>
              <c:f>Feuil1!$A$1:$A$30</c:f>
              <c:strCache>
                <c:ptCount val="30"/>
                <c:pt idx="0">
                  <c:v>Mali</c:v>
                </c:pt>
                <c:pt idx="1">
                  <c:v>Togo</c:v>
                </c:pt>
                <c:pt idx="2">
                  <c:v>Guinée Bissau</c:v>
                </c:pt>
                <c:pt idx="3">
                  <c:v>Sao Tomé </c:v>
                </c:pt>
                <c:pt idx="4">
                  <c:v>Liberia</c:v>
                </c:pt>
                <c:pt idx="5">
                  <c:v>BRRC</c:v>
                </c:pt>
                <c:pt idx="6">
                  <c:v>Guinée</c:v>
                </c:pt>
                <c:pt idx="7">
                  <c:v>Congo</c:v>
                </c:pt>
                <c:pt idx="8">
                  <c:v>Cote d'Ivoire</c:v>
                </c:pt>
                <c:pt idx="9">
                  <c:v>Ghana</c:v>
                </c:pt>
                <c:pt idx="10">
                  <c:v>Cap Vert</c:v>
                </c:pt>
                <c:pt idx="11">
                  <c:v>Tchad</c:v>
                </c:pt>
                <c:pt idx="12">
                  <c:v>Gabon</c:v>
                </c:pt>
                <c:pt idx="13">
                  <c:v>Nigeria</c:v>
                </c:pt>
                <c:pt idx="14">
                  <c:v>SG OMD</c:v>
                </c:pt>
                <c:pt idx="15">
                  <c:v>RDC</c:v>
                </c:pt>
                <c:pt idx="16">
                  <c:v>RCA</c:v>
                </c:pt>
                <c:pt idx="17">
                  <c:v>Serra Léone</c:v>
                </c:pt>
                <c:pt idx="18">
                  <c:v>Cameroun</c:v>
                </c:pt>
                <c:pt idx="19">
                  <c:v>Mauritanie</c:v>
                </c:pt>
                <c:pt idx="20">
                  <c:v>Sénégal</c:v>
                </c:pt>
                <c:pt idx="21">
                  <c:v>Burkina Faso</c:v>
                </c:pt>
                <c:pt idx="22">
                  <c:v>Benin</c:v>
                </c:pt>
                <c:pt idx="23">
                  <c:v>Gambie</c:v>
                </c:pt>
                <c:pt idx="24">
                  <c:v>Niger</c:v>
                </c:pt>
                <c:pt idx="25">
                  <c:v>Vice-Présidence</c:v>
                </c:pt>
                <c:pt idx="26">
                  <c:v>CEDEAO</c:v>
                </c:pt>
                <c:pt idx="27">
                  <c:v>CNUCED</c:v>
                </c:pt>
                <c:pt idx="28">
                  <c:v>GTR Informatique</c:v>
                </c:pt>
                <c:pt idx="29">
                  <c:v>CER</c:v>
                </c:pt>
              </c:strCache>
            </c:strRef>
          </c:cat>
          <c:val>
            <c:numRef>
              <c:f>Feuil1!$B$1:$B$30</c:f>
              <c:numCache>
                <c:formatCode>General</c:formatCode>
                <c:ptCount val="30"/>
                <c:pt idx="0">
                  <c:v>6</c:v>
                </c:pt>
                <c:pt idx="1">
                  <c:v>0</c:v>
                </c:pt>
                <c:pt idx="2">
                  <c:v>0</c:v>
                </c:pt>
                <c:pt idx="3">
                  <c:v>0</c:v>
                </c:pt>
                <c:pt idx="4">
                  <c:v>0</c:v>
                </c:pt>
                <c:pt idx="5">
                  <c:v>1</c:v>
                </c:pt>
                <c:pt idx="6">
                  <c:v>6</c:v>
                </c:pt>
                <c:pt idx="7">
                  <c:v>6</c:v>
                </c:pt>
                <c:pt idx="8">
                  <c:v>6</c:v>
                </c:pt>
                <c:pt idx="9">
                  <c:v>0</c:v>
                </c:pt>
                <c:pt idx="10">
                  <c:v>0</c:v>
                </c:pt>
                <c:pt idx="11">
                  <c:v>0</c:v>
                </c:pt>
                <c:pt idx="12">
                  <c:v>6</c:v>
                </c:pt>
                <c:pt idx="13">
                  <c:v>6</c:v>
                </c:pt>
                <c:pt idx="14">
                  <c:v>3</c:v>
                </c:pt>
                <c:pt idx="15">
                  <c:v>6</c:v>
                </c:pt>
                <c:pt idx="16">
                  <c:v>6</c:v>
                </c:pt>
                <c:pt idx="17">
                  <c:v>6</c:v>
                </c:pt>
                <c:pt idx="18">
                  <c:v>6</c:v>
                </c:pt>
                <c:pt idx="19">
                  <c:v>6</c:v>
                </c:pt>
                <c:pt idx="20">
                  <c:v>6</c:v>
                </c:pt>
                <c:pt idx="21">
                  <c:v>0</c:v>
                </c:pt>
                <c:pt idx="22">
                  <c:v>0</c:v>
                </c:pt>
                <c:pt idx="23">
                  <c:v>0</c:v>
                </c:pt>
                <c:pt idx="24">
                  <c:v>0</c:v>
                </c:pt>
                <c:pt idx="25">
                  <c:v>2</c:v>
                </c:pt>
                <c:pt idx="26">
                  <c:v>0</c:v>
                </c:pt>
                <c:pt idx="27">
                  <c:v>0</c:v>
                </c:pt>
                <c:pt idx="28">
                  <c:v>0</c:v>
                </c:pt>
                <c:pt idx="29">
                  <c:v>0</c:v>
                </c:pt>
              </c:numCache>
            </c:numRef>
          </c:val>
          <c:extLst>
            <c:ext xmlns:c16="http://schemas.microsoft.com/office/drawing/2014/chart" uri="{C3380CC4-5D6E-409C-BE32-E72D297353CC}">
              <c16:uniqueId val="{00000000-182F-4106-AF94-A7469E0EACF2}"/>
            </c:ext>
          </c:extLst>
        </c:ser>
        <c:dLbls>
          <c:showLegendKey val="0"/>
          <c:showVal val="0"/>
          <c:showCatName val="0"/>
          <c:showSerName val="0"/>
          <c:showPercent val="0"/>
          <c:showBubbleSize val="0"/>
        </c:dLbls>
        <c:gapWidth val="219"/>
        <c:overlap val="-27"/>
        <c:axId val="837563728"/>
        <c:axId val="837562896"/>
      </c:barChart>
      <c:catAx>
        <c:axId val="8375637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837562896"/>
        <c:crosses val="autoZero"/>
        <c:auto val="1"/>
        <c:lblAlgn val="ctr"/>
        <c:lblOffset val="100"/>
        <c:noMultiLvlLbl val="0"/>
      </c:catAx>
      <c:valAx>
        <c:axId val="8375628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8375637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AD8F6C1-83E0-4BFE-AB0A-572C0EF5735D}" type="datetimeFigureOut">
              <a:rPr lang="fr-FR" smtClean="0"/>
              <a:pPr/>
              <a:t>26/04/2021</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4380D8F-E1CC-46CA-8315-C7BC0D50848B}" type="slidenum">
              <a:rPr lang="fr-FR" smtClean="0"/>
              <a:pPr/>
              <a:t>‹N°›</a:t>
            </a:fld>
            <a:endParaRPr lang="fr-FR"/>
          </a:p>
        </p:txBody>
      </p:sp>
    </p:spTree>
    <p:extLst>
      <p:ext uri="{BB962C8B-B14F-4D97-AF65-F5344CB8AC3E}">
        <p14:creationId xmlns:p14="http://schemas.microsoft.com/office/powerpoint/2010/main" val="1093986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9020DD21-B378-49F0-A375-E0840F89FE8D}" type="slidenum">
              <a:rPr lang="en-US" smtClean="0">
                <a:solidFill>
                  <a:prstClr val="black"/>
                </a:solidFill>
                <a:latin typeface="Arial" pitchFamily="34" charset="0"/>
                <a:cs typeface="Arial" pitchFamily="34" charset="0"/>
              </a:rPr>
              <a:pPr/>
              <a:t>1</a:t>
            </a:fld>
            <a:endParaRPr lang="en-US" dirty="0">
              <a:solidFill>
                <a:prstClr val="black"/>
              </a:solidFill>
              <a:latin typeface="Arial" pitchFamily="34" charset="0"/>
              <a:cs typeface="Arial" pitchFamily="34" charset="0"/>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r>
              <a:rPr lang="en-US" dirty="0">
                <a:latin typeface="Arial" pitchFamily="34" charset="0"/>
                <a:cs typeface="Arial" pitchFamily="34" charset="0"/>
              </a:rPr>
              <a:t>Good morning.  This presentation will provide a brief overview of the WCO’s Framework of Standards to Secure and Facilitate Global Trade.</a:t>
            </a:r>
          </a:p>
        </p:txBody>
      </p:sp>
    </p:spTree>
    <p:extLst>
      <p:ext uri="{BB962C8B-B14F-4D97-AF65-F5344CB8AC3E}">
        <p14:creationId xmlns:p14="http://schemas.microsoft.com/office/powerpoint/2010/main" val="12404613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7" name="Triangle isocèle 6"/>
          <p:cNvSpPr/>
          <p:nvPr/>
        </p:nvSpPr>
        <p:spPr>
          <a:xfrm rot="16200000">
            <a:off x="7554354" y="5254284"/>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latin typeface="Century Gothic"/>
            </a:endParaRPr>
          </a:p>
        </p:txBody>
      </p:sp>
      <p:sp>
        <p:nvSpPr>
          <p:cNvPr id="8" name="Titre 7"/>
          <p:cNvSpPr>
            <a:spLocks noGrp="1"/>
          </p:cNvSpPr>
          <p:nvPr>
            <p:ph type="ctrTitle"/>
          </p:nvPr>
        </p:nvSpPr>
        <p:spPr>
          <a:xfrm>
            <a:off x="540544" y="776289"/>
            <a:ext cx="8062912" cy="1470025"/>
          </a:xfrm>
        </p:spPr>
        <p:txBody>
          <a:bodyPr anchor="b">
            <a:normAutofit/>
          </a:bodyPr>
          <a:lstStyle>
            <a:lvl1pPr algn="r">
              <a:defRPr sz="4400"/>
            </a:lvl1pPr>
          </a:lstStyle>
          <a:p>
            <a:r>
              <a:rPr kumimoji="0" lang="fr-FR"/>
              <a:t>Cliquez pour modifier le style du titre</a:t>
            </a:r>
            <a:endParaRPr kumimoji="0" lang="en-US"/>
          </a:p>
        </p:txBody>
      </p:sp>
      <p:sp>
        <p:nvSpPr>
          <p:cNvPr id="9" name="Sous-titr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a:t>Cliquez pour modifier le style des sous-titres du masque</a:t>
            </a:r>
            <a:endParaRPr kumimoji="0" lang="en-US"/>
          </a:p>
        </p:txBody>
      </p:sp>
      <p:sp>
        <p:nvSpPr>
          <p:cNvPr id="28" name="Espace réservé de la date 27"/>
          <p:cNvSpPr>
            <a:spLocks noGrp="1"/>
          </p:cNvSpPr>
          <p:nvPr>
            <p:ph type="dt" sz="half" idx="10"/>
          </p:nvPr>
        </p:nvSpPr>
        <p:spPr>
          <a:xfrm>
            <a:off x="1371600" y="6012657"/>
            <a:ext cx="5791200" cy="365125"/>
          </a:xfrm>
        </p:spPr>
        <p:txBody>
          <a:bodyPr tIns="0" bIns="0" anchor="t"/>
          <a:lstStyle>
            <a:lvl1pPr algn="r">
              <a:defRPr sz="1000"/>
            </a:lvl1pPr>
          </a:lstStyle>
          <a:p>
            <a:fld id="{C0627E37-3056-4BF5-B829-646693ACA11D}" type="datetime1">
              <a:rPr lang="fr-FR" smtClean="0">
                <a:solidFill>
                  <a:prstClr val="black"/>
                </a:solidFill>
                <a:latin typeface="Century Gothic"/>
              </a:rPr>
              <a:pPr/>
              <a:t>26/04/2021</a:t>
            </a:fld>
            <a:endParaRPr lang="fr-FR">
              <a:solidFill>
                <a:prstClr val="black"/>
              </a:solidFill>
              <a:latin typeface="Century Gothic"/>
            </a:endParaRPr>
          </a:p>
        </p:txBody>
      </p:sp>
      <p:sp>
        <p:nvSpPr>
          <p:cNvPr id="17" name="Espace réservé du pied de page 16"/>
          <p:cNvSpPr>
            <a:spLocks noGrp="1"/>
          </p:cNvSpPr>
          <p:nvPr>
            <p:ph type="ftr" sz="quarter" idx="11"/>
          </p:nvPr>
        </p:nvSpPr>
        <p:spPr>
          <a:xfrm>
            <a:off x="1371600" y="5650705"/>
            <a:ext cx="5791200" cy="365125"/>
          </a:xfrm>
        </p:spPr>
        <p:txBody>
          <a:bodyPr tIns="0" bIns="0" anchor="b"/>
          <a:lstStyle>
            <a:lvl1pPr algn="r">
              <a:defRPr sz="1100"/>
            </a:lvl1pPr>
          </a:lstStyle>
          <a:p>
            <a:endParaRPr lang="fr-FR">
              <a:solidFill>
                <a:prstClr val="black"/>
              </a:solidFill>
              <a:latin typeface="Century Gothic"/>
            </a:endParaRPr>
          </a:p>
        </p:txBody>
      </p:sp>
      <p:sp>
        <p:nvSpPr>
          <p:cNvPr id="29" name="Espace réservé du numéro de diapositive 28"/>
          <p:cNvSpPr>
            <a:spLocks noGrp="1"/>
          </p:cNvSpPr>
          <p:nvPr>
            <p:ph type="sldNum" sz="quarter" idx="12"/>
          </p:nvPr>
        </p:nvSpPr>
        <p:spPr>
          <a:xfrm>
            <a:off x="8392247" y="5752308"/>
            <a:ext cx="502920" cy="365125"/>
          </a:xfrm>
        </p:spPr>
        <p:txBody>
          <a:bodyPr anchor="ctr"/>
          <a:lstStyle>
            <a:lvl1pPr algn="ctr">
              <a:defRPr sz="1300">
                <a:solidFill>
                  <a:srgbClr val="FFFFFF"/>
                </a:solidFill>
              </a:defRPr>
            </a:lvl1pPr>
          </a:lstStyle>
          <a:p>
            <a:fld id="{AEB2649B-3A93-4000-BB9C-C85374062123}" type="slidenum">
              <a:rPr lang="fr-FR" smtClean="0">
                <a:latin typeface="Century Gothic"/>
              </a:rPr>
              <a:pPr/>
              <a:t>‹N°›</a:t>
            </a:fld>
            <a:endParaRPr lang="fr-FR">
              <a:latin typeface="Century Gothic"/>
            </a:endParaRPr>
          </a:p>
        </p:txBody>
      </p:sp>
    </p:spTree>
    <p:extLst>
      <p:ext uri="{BB962C8B-B14F-4D97-AF65-F5344CB8AC3E}">
        <p14:creationId xmlns:p14="http://schemas.microsoft.com/office/powerpoint/2010/main" val="2432185398"/>
      </p:ext>
    </p:extLst>
  </p:cSld>
  <p:clrMapOvr>
    <a:masterClrMapping/>
  </p:clrMapOvr>
  <p:transition>
    <p:wheel spokes="8"/>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p:txBody>
          <a:bodyPr/>
          <a:lstStyle/>
          <a:p>
            <a:fld id="{BF485C01-4E84-4BE7-AF6B-BD2A2997EF17}" type="datetime1">
              <a:rPr lang="fr-FR" smtClean="0">
                <a:solidFill>
                  <a:prstClr val="black"/>
                </a:solidFill>
                <a:latin typeface="Century Gothic"/>
              </a:rPr>
              <a:pPr/>
              <a:t>26/04/2021</a:t>
            </a:fld>
            <a:endParaRPr lang="fr-FR">
              <a:solidFill>
                <a:prstClr val="black"/>
              </a:solidFill>
              <a:latin typeface="Century Gothic"/>
            </a:endParaRPr>
          </a:p>
        </p:txBody>
      </p:sp>
      <p:sp>
        <p:nvSpPr>
          <p:cNvPr id="5" name="Espace réservé du pied de page 4"/>
          <p:cNvSpPr>
            <a:spLocks noGrp="1"/>
          </p:cNvSpPr>
          <p:nvPr>
            <p:ph type="ftr" sz="quarter" idx="11"/>
          </p:nvPr>
        </p:nvSpPr>
        <p:spPr/>
        <p:txBody>
          <a:bodyPr/>
          <a:lstStyle/>
          <a:p>
            <a:endParaRPr lang="fr-FR">
              <a:solidFill>
                <a:prstClr val="black"/>
              </a:solidFill>
              <a:latin typeface="Century Gothic"/>
            </a:endParaRPr>
          </a:p>
        </p:txBody>
      </p:sp>
      <p:sp>
        <p:nvSpPr>
          <p:cNvPr id="6" name="Espace réservé du numéro de diapositive 5"/>
          <p:cNvSpPr>
            <a:spLocks noGrp="1"/>
          </p:cNvSpPr>
          <p:nvPr>
            <p:ph type="sldNum" sz="quarter" idx="12"/>
          </p:nvPr>
        </p:nvSpPr>
        <p:spPr/>
        <p:txBody>
          <a:bodyPr/>
          <a:lstStyle/>
          <a:p>
            <a:fld id="{AEB2649B-3A93-4000-BB9C-C85374062123}" type="slidenum">
              <a:rPr lang="fr-FR" smtClean="0">
                <a:solidFill>
                  <a:prstClr val="black"/>
                </a:solidFill>
                <a:latin typeface="Century Gothic"/>
              </a:rPr>
              <a:pPr/>
              <a:t>‹N°›</a:t>
            </a:fld>
            <a:endParaRPr lang="fr-FR">
              <a:solidFill>
                <a:prstClr val="black"/>
              </a:solidFill>
              <a:latin typeface="Century Gothic"/>
            </a:endParaRPr>
          </a:p>
        </p:txBody>
      </p:sp>
    </p:spTree>
    <p:extLst>
      <p:ext uri="{BB962C8B-B14F-4D97-AF65-F5344CB8AC3E}">
        <p14:creationId xmlns:p14="http://schemas.microsoft.com/office/powerpoint/2010/main" val="892356072"/>
      </p:ext>
    </p:extLst>
  </p:cSld>
  <p:clrMapOvr>
    <a:masterClrMapping/>
  </p:clrMapOvr>
  <p:transition>
    <p:wheel spokes="8"/>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781800" y="381000"/>
            <a:ext cx="1905000" cy="5486400"/>
          </a:xfrm>
        </p:spPr>
        <p:txBody>
          <a:bodyPr vert="eaVert"/>
          <a:lstStyle/>
          <a:p>
            <a:r>
              <a:rPr kumimoji="0" lang="fr-FR"/>
              <a:t>Cliquez pour modifier le style du titre</a:t>
            </a:r>
            <a:endParaRPr kumimoji="0" lang="en-US"/>
          </a:p>
        </p:txBody>
      </p:sp>
      <p:sp>
        <p:nvSpPr>
          <p:cNvPr id="3" name="Espace réservé du texte vertical 2"/>
          <p:cNvSpPr>
            <a:spLocks noGrp="1"/>
          </p:cNvSpPr>
          <p:nvPr>
            <p:ph type="body" orient="vert" idx="1"/>
          </p:nvPr>
        </p:nvSpPr>
        <p:spPr>
          <a:xfrm>
            <a:off x="457200" y="381000"/>
            <a:ext cx="6248400" cy="5486400"/>
          </a:xfrm>
        </p:spPr>
        <p:txBody>
          <a:bodyPr vert="eaVert"/>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p:txBody>
          <a:bodyPr/>
          <a:lstStyle/>
          <a:p>
            <a:fld id="{B3C5FA03-0423-43FE-9FBB-D438205DD58C}" type="datetime1">
              <a:rPr lang="fr-FR" smtClean="0">
                <a:solidFill>
                  <a:prstClr val="black"/>
                </a:solidFill>
                <a:latin typeface="Century Gothic"/>
              </a:rPr>
              <a:pPr/>
              <a:t>26/04/2021</a:t>
            </a:fld>
            <a:endParaRPr lang="fr-FR">
              <a:solidFill>
                <a:prstClr val="black"/>
              </a:solidFill>
              <a:latin typeface="Century Gothic"/>
            </a:endParaRPr>
          </a:p>
        </p:txBody>
      </p:sp>
      <p:sp>
        <p:nvSpPr>
          <p:cNvPr id="5" name="Espace réservé du pied de page 4"/>
          <p:cNvSpPr>
            <a:spLocks noGrp="1"/>
          </p:cNvSpPr>
          <p:nvPr>
            <p:ph type="ftr" sz="quarter" idx="11"/>
          </p:nvPr>
        </p:nvSpPr>
        <p:spPr/>
        <p:txBody>
          <a:bodyPr/>
          <a:lstStyle/>
          <a:p>
            <a:endParaRPr lang="fr-FR">
              <a:solidFill>
                <a:prstClr val="black"/>
              </a:solidFill>
              <a:latin typeface="Century Gothic"/>
            </a:endParaRPr>
          </a:p>
        </p:txBody>
      </p:sp>
      <p:sp>
        <p:nvSpPr>
          <p:cNvPr id="6" name="Espace réservé du numéro de diapositive 5"/>
          <p:cNvSpPr>
            <a:spLocks noGrp="1"/>
          </p:cNvSpPr>
          <p:nvPr>
            <p:ph type="sldNum" sz="quarter" idx="12"/>
          </p:nvPr>
        </p:nvSpPr>
        <p:spPr/>
        <p:txBody>
          <a:bodyPr/>
          <a:lstStyle/>
          <a:p>
            <a:fld id="{AEB2649B-3A93-4000-BB9C-C85374062123}" type="slidenum">
              <a:rPr lang="fr-FR" smtClean="0">
                <a:solidFill>
                  <a:prstClr val="black"/>
                </a:solidFill>
                <a:latin typeface="Century Gothic"/>
              </a:rPr>
              <a:pPr/>
              <a:t>‹N°›</a:t>
            </a:fld>
            <a:endParaRPr lang="fr-FR">
              <a:solidFill>
                <a:prstClr val="black"/>
              </a:solidFill>
              <a:latin typeface="Century Gothic"/>
            </a:endParaRPr>
          </a:p>
        </p:txBody>
      </p:sp>
    </p:spTree>
    <p:extLst>
      <p:ext uri="{BB962C8B-B14F-4D97-AF65-F5344CB8AC3E}">
        <p14:creationId xmlns:p14="http://schemas.microsoft.com/office/powerpoint/2010/main" val="3537673849"/>
      </p:ext>
    </p:extLst>
  </p:cSld>
  <p:clrMapOvr>
    <a:masterClrMapping/>
  </p:clrMapOvr>
  <p:transition>
    <p:wheel spokes="8"/>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Modifiez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65A0A9EA-F014-4D43-8996-FF8855EDB1AB}" type="datetimeFigureOut">
              <a:rPr lang="fr-FR" smtClean="0">
                <a:solidFill>
                  <a:prstClr val="black">
                    <a:tint val="75000"/>
                  </a:prstClr>
                </a:solidFill>
              </a:rPr>
              <a:pPr/>
              <a:t>26/04/2021</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D48532D4-F122-4617-9249-4481E62DCD78}"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6697601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65A0A9EA-F014-4D43-8996-FF8855EDB1AB}" type="datetimeFigureOut">
              <a:rPr lang="fr-FR" smtClean="0">
                <a:solidFill>
                  <a:prstClr val="black">
                    <a:tint val="75000"/>
                  </a:prstClr>
                </a:solidFill>
              </a:rPr>
              <a:pPr/>
              <a:t>26/04/2021</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D48532D4-F122-4617-9249-4481E62DCD78}"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8970059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65A0A9EA-F014-4D43-8996-FF8855EDB1AB}" type="datetimeFigureOut">
              <a:rPr lang="fr-FR" smtClean="0">
                <a:solidFill>
                  <a:prstClr val="black">
                    <a:tint val="75000"/>
                  </a:prstClr>
                </a:solidFill>
              </a:rPr>
              <a:pPr/>
              <a:t>26/04/2021</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D48532D4-F122-4617-9249-4481E62DCD78}"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40100493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65A0A9EA-F014-4D43-8996-FF8855EDB1AB}" type="datetimeFigureOut">
              <a:rPr lang="fr-FR" smtClean="0">
                <a:solidFill>
                  <a:prstClr val="black">
                    <a:tint val="75000"/>
                  </a:prstClr>
                </a:solidFill>
              </a:rPr>
              <a:pPr/>
              <a:t>26/04/2021</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D48532D4-F122-4617-9249-4481E62DCD78}"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2166323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65A0A9EA-F014-4D43-8996-FF8855EDB1AB}" type="datetimeFigureOut">
              <a:rPr lang="fr-FR" smtClean="0">
                <a:solidFill>
                  <a:prstClr val="black">
                    <a:tint val="75000"/>
                  </a:prstClr>
                </a:solidFill>
              </a:rPr>
              <a:pPr/>
              <a:t>26/04/2021</a:t>
            </a:fld>
            <a:endParaRPr lang="fr-FR">
              <a:solidFill>
                <a:prstClr val="black">
                  <a:tint val="75000"/>
                </a:prstClr>
              </a:solidFill>
            </a:endParaRPr>
          </a:p>
        </p:txBody>
      </p:sp>
      <p:sp>
        <p:nvSpPr>
          <p:cNvPr id="8" name="Espace réservé du pied de page 7"/>
          <p:cNvSpPr>
            <a:spLocks noGrp="1"/>
          </p:cNvSpPr>
          <p:nvPr>
            <p:ph type="ftr" sz="quarter" idx="11"/>
          </p:nvPr>
        </p:nvSpPr>
        <p:spPr/>
        <p:txBody>
          <a:bodyPr/>
          <a:lstStyle/>
          <a:p>
            <a:endParaRPr lang="fr-FR">
              <a:solidFill>
                <a:prstClr val="black">
                  <a:tint val="75000"/>
                </a:prstClr>
              </a:solidFill>
            </a:endParaRPr>
          </a:p>
        </p:txBody>
      </p:sp>
      <p:sp>
        <p:nvSpPr>
          <p:cNvPr id="9" name="Espace réservé du numéro de diapositive 8"/>
          <p:cNvSpPr>
            <a:spLocks noGrp="1"/>
          </p:cNvSpPr>
          <p:nvPr>
            <p:ph type="sldNum" sz="quarter" idx="12"/>
          </p:nvPr>
        </p:nvSpPr>
        <p:spPr/>
        <p:txBody>
          <a:bodyPr/>
          <a:lstStyle/>
          <a:p>
            <a:fld id="{D48532D4-F122-4617-9249-4481E62DCD78}"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7488120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65A0A9EA-F014-4D43-8996-FF8855EDB1AB}" type="datetimeFigureOut">
              <a:rPr lang="fr-FR" smtClean="0">
                <a:solidFill>
                  <a:prstClr val="black">
                    <a:tint val="75000"/>
                  </a:prstClr>
                </a:solidFill>
              </a:rPr>
              <a:pPr/>
              <a:t>26/04/2021</a:t>
            </a:fld>
            <a:endParaRPr lang="fr-FR">
              <a:solidFill>
                <a:prstClr val="black">
                  <a:tint val="75000"/>
                </a:prstClr>
              </a:solidFill>
            </a:endParaRPr>
          </a:p>
        </p:txBody>
      </p:sp>
      <p:sp>
        <p:nvSpPr>
          <p:cNvPr id="4" name="Espace réservé du pied de page 3"/>
          <p:cNvSpPr>
            <a:spLocks noGrp="1"/>
          </p:cNvSpPr>
          <p:nvPr>
            <p:ph type="ftr" sz="quarter" idx="11"/>
          </p:nvPr>
        </p:nvSpPr>
        <p:spPr/>
        <p:txBody>
          <a:bodyPr/>
          <a:lstStyle/>
          <a:p>
            <a:endParaRPr lang="fr-FR">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D48532D4-F122-4617-9249-4481E62DCD78}"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3940415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65A0A9EA-F014-4D43-8996-FF8855EDB1AB}" type="datetimeFigureOut">
              <a:rPr lang="fr-FR" smtClean="0">
                <a:solidFill>
                  <a:prstClr val="black">
                    <a:tint val="75000"/>
                  </a:prstClr>
                </a:solidFill>
              </a:rPr>
              <a:pPr/>
              <a:t>26/04/2021</a:t>
            </a:fld>
            <a:endParaRPr lang="fr-FR">
              <a:solidFill>
                <a:prstClr val="black">
                  <a:tint val="75000"/>
                </a:prstClr>
              </a:solidFill>
            </a:endParaRPr>
          </a:p>
        </p:txBody>
      </p:sp>
      <p:sp>
        <p:nvSpPr>
          <p:cNvPr id="3" name="Espace réservé du pied de page 2"/>
          <p:cNvSpPr>
            <a:spLocks noGrp="1"/>
          </p:cNvSpPr>
          <p:nvPr>
            <p:ph type="ftr" sz="quarter" idx="11"/>
          </p:nvPr>
        </p:nvSpPr>
        <p:spPr/>
        <p:txBody>
          <a:bodyPr/>
          <a:lstStyle/>
          <a:p>
            <a:endParaRPr lang="fr-FR">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D48532D4-F122-4617-9249-4481E62DCD78}"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1523292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65A0A9EA-F014-4D43-8996-FF8855EDB1AB}" type="datetimeFigureOut">
              <a:rPr lang="fr-FR" smtClean="0">
                <a:solidFill>
                  <a:prstClr val="black">
                    <a:tint val="75000"/>
                  </a:prstClr>
                </a:solidFill>
              </a:rPr>
              <a:pPr/>
              <a:t>26/04/2021</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D48532D4-F122-4617-9249-4481E62DCD78}"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2585271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267494"/>
            <a:ext cx="8229600" cy="1399032"/>
          </a:xfrm>
        </p:spPr>
        <p:txBody>
          <a:bodyPr/>
          <a:lstStyle/>
          <a:p>
            <a:r>
              <a:rPr kumimoji="0" lang="fr-FR"/>
              <a:t>Cliquez pour modifier le style du titre</a:t>
            </a:r>
            <a:endParaRPr kumimoji="0" lang="en-US"/>
          </a:p>
        </p:txBody>
      </p:sp>
      <p:sp>
        <p:nvSpPr>
          <p:cNvPr id="3" name="Espace réservé du contenu 2"/>
          <p:cNvSpPr>
            <a:spLocks noGrp="1"/>
          </p:cNvSpPr>
          <p:nvPr>
            <p:ph idx="1"/>
          </p:nvPr>
        </p:nvSpPr>
        <p:spPr>
          <a:xfrm>
            <a:off x="457200" y="1882808"/>
            <a:ext cx="8229600" cy="4572000"/>
          </a:xfrm>
        </p:spPr>
        <p:txBody>
          <a:body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a:xfrm>
            <a:off x="4791456" y="6480048"/>
            <a:ext cx="2133600" cy="301752"/>
          </a:xfrm>
        </p:spPr>
        <p:txBody>
          <a:bodyPr/>
          <a:lstStyle/>
          <a:p>
            <a:fld id="{CA1CFE4E-CF61-4A6F-A9F4-182E1F85F20B}" type="datetime1">
              <a:rPr lang="fr-FR" smtClean="0">
                <a:solidFill>
                  <a:prstClr val="black"/>
                </a:solidFill>
                <a:latin typeface="Century Gothic"/>
              </a:rPr>
              <a:pPr/>
              <a:t>26/04/2021</a:t>
            </a:fld>
            <a:endParaRPr lang="fr-FR">
              <a:solidFill>
                <a:prstClr val="black"/>
              </a:solidFill>
              <a:latin typeface="Century Gothic"/>
            </a:endParaRPr>
          </a:p>
        </p:txBody>
      </p:sp>
      <p:sp>
        <p:nvSpPr>
          <p:cNvPr id="5" name="Espace réservé du pied de page 4"/>
          <p:cNvSpPr>
            <a:spLocks noGrp="1"/>
          </p:cNvSpPr>
          <p:nvPr>
            <p:ph type="ftr" sz="quarter" idx="11"/>
          </p:nvPr>
        </p:nvSpPr>
        <p:spPr>
          <a:xfrm>
            <a:off x="457200" y="6480970"/>
            <a:ext cx="4260056" cy="300831"/>
          </a:xfrm>
        </p:spPr>
        <p:txBody>
          <a:bodyPr/>
          <a:lstStyle/>
          <a:p>
            <a:endParaRPr lang="fr-FR">
              <a:solidFill>
                <a:prstClr val="black"/>
              </a:solidFill>
              <a:latin typeface="Century Gothic"/>
            </a:endParaRPr>
          </a:p>
        </p:txBody>
      </p:sp>
      <p:sp>
        <p:nvSpPr>
          <p:cNvPr id="6" name="Espace réservé du numéro de diapositive 5"/>
          <p:cNvSpPr>
            <a:spLocks noGrp="1"/>
          </p:cNvSpPr>
          <p:nvPr>
            <p:ph type="sldNum" sz="quarter" idx="12"/>
          </p:nvPr>
        </p:nvSpPr>
        <p:spPr/>
        <p:txBody>
          <a:bodyPr/>
          <a:lstStyle/>
          <a:p>
            <a:fld id="{AEB2649B-3A93-4000-BB9C-C85374062123}" type="slidenum">
              <a:rPr lang="fr-FR" smtClean="0">
                <a:solidFill>
                  <a:prstClr val="black"/>
                </a:solidFill>
                <a:latin typeface="Century Gothic"/>
              </a:rPr>
              <a:pPr/>
              <a:t>‹N°›</a:t>
            </a:fld>
            <a:endParaRPr lang="fr-FR">
              <a:solidFill>
                <a:prstClr val="black"/>
              </a:solidFill>
              <a:latin typeface="Century Gothic"/>
            </a:endParaRPr>
          </a:p>
        </p:txBody>
      </p:sp>
    </p:spTree>
    <p:extLst>
      <p:ext uri="{BB962C8B-B14F-4D97-AF65-F5344CB8AC3E}">
        <p14:creationId xmlns:p14="http://schemas.microsoft.com/office/powerpoint/2010/main" val="2981320191"/>
      </p:ext>
    </p:extLst>
  </p:cSld>
  <p:clrMapOvr>
    <a:masterClrMapping/>
  </p:clrMapOvr>
  <p:transition>
    <p:wheel spokes="8"/>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65A0A9EA-F014-4D43-8996-FF8855EDB1AB}" type="datetimeFigureOut">
              <a:rPr lang="fr-FR" smtClean="0">
                <a:solidFill>
                  <a:prstClr val="black">
                    <a:tint val="75000"/>
                  </a:prstClr>
                </a:solidFill>
              </a:rPr>
              <a:pPr/>
              <a:t>26/04/2021</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D48532D4-F122-4617-9249-4481E62DCD78}"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7574967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65A0A9EA-F014-4D43-8996-FF8855EDB1AB}" type="datetimeFigureOut">
              <a:rPr lang="fr-FR" smtClean="0">
                <a:solidFill>
                  <a:prstClr val="black">
                    <a:tint val="75000"/>
                  </a:prstClr>
                </a:solidFill>
              </a:rPr>
              <a:pPr/>
              <a:t>26/04/2021</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D48532D4-F122-4617-9249-4481E62DCD78}"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5560821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65A0A9EA-F014-4D43-8996-FF8855EDB1AB}" type="datetimeFigureOut">
              <a:rPr lang="fr-FR" smtClean="0">
                <a:solidFill>
                  <a:prstClr val="black">
                    <a:tint val="75000"/>
                  </a:prstClr>
                </a:solidFill>
              </a:rPr>
              <a:pPr/>
              <a:t>26/04/2021</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D48532D4-F122-4617-9249-4481E62DCD78}"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931770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9" name="Triangle rectangle 8"/>
          <p:cNvSpPr/>
          <p:nvPr/>
        </p:nvSpPr>
        <p:spPr>
          <a:xfrm flipV="1">
            <a:off x="7035"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latin typeface="Century Gothic"/>
            </a:endParaRPr>
          </a:p>
        </p:txBody>
      </p:sp>
      <p:sp>
        <p:nvSpPr>
          <p:cNvPr id="8" name="Triangle isocèle 7"/>
          <p:cNvSpPr/>
          <p:nvPr/>
        </p:nvSpPr>
        <p:spPr>
          <a:xfrm rot="5400000" flipV="1">
            <a:off x="7554354" y="309491"/>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latin typeface="Century Gothic"/>
            </a:endParaRPr>
          </a:p>
        </p:txBody>
      </p:sp>
      <p:sp>
        <p:nvSpPr>
          <p:cNvPr id="4" name="Espace réservé de la date 3"/>
          <p:cNvSpPr>
            <a:spLocks noGrp="1"/>
          </p:cNvSpPr>
          <p:nvPr>
            <p:ph type="dt" sz="half" idx="10"/>
          </p:nvPr>
        </p:nvSpPr>
        <p:spPr>
          <a:xfrm>
            <a:off x="6955632" y="6477000"/>
            <a:ext cx="2133600" cy="304800"/>
          </a:xfrm>
        </p:spPr>
        <p:txBody>
          <a:bodyPr/>
          <a:lstStyle/>
          <a:p>
            <a:fld id="{9ABBFDAF-AD24-4D73-8C96-92765B5E5682}" type="datetime1">
              <a:rPr lang="fr-FR" smtClean="0">
                <a:solidFill>
                  <a:prstClr val="black"/>
                </a:solidFill>
                <a:latin typeface="Century Gothic"/>
              </a:rPr>
              <a:pPr/>
              <a:t>26/04/2021</a:t>
            </a:fld>
            <a:endParaRPr lang="fr-FR">
              <a:solidFill>
                <a:prstClr val="black"/>
              </a:solidFill>
              <a:latin typeface="Century Gothic"/>
            </a:endParaRPr>
          </a:p>
        </p:txBody>
      </p:sp>
      <p:sp>
        <p:nvSpPr>
          <p:cNvPr id="5" name="Espace réservé du pied de page 4"/>
          <p:cNvSpPr>
            <a:spLocks noGrp="1"/>
          </p:cNvSpPr>
          <p:nvPr>
            <p:ph type="ftr" sz="quarter" idx="11"/>
          </p:nvPr>
        </p:nvSpPr>
        <p:spPr>
          <a:xfrm>
            <a:off x="2619376" y="6480970"/>
            <a:ext cx="4260056" cy="300831"/>
          </a:xfrm>
        </p:spPr>
        <p:txBody>
          <a:bodyPr/>
          <a:lstStyle/>
          <a:p>
            <a:endParaRPr lang="fr-FR">
              <a:solidFill>
                <a:prstClr val="black"/>
              </a:solidFill>
              <a:latin typeface="Century Gothic"/>
            </a:endParaRPr>
          </a:p>
        </p:txBody>
      </p:sp>
      <p:sp>
        <p:nvSpPr>
          <p:cNvPr id="6" name="Espace réservé du numéro de diapositive 5"/>
          <p:cNvSpPr>
            <a:spLocks noGrp="1"/>
          </p:cNvSpPr>
          <p:nvPr>
            <p:ph type="sldNum" sz="quarter" idx="12"/>
          </p:nvPr>
        </p:nvSpPr>
        <p:spPr>
          <a:xfrm>
            <a:off x="8451056" y="809624"/>
            <a:ext cx="502920" cy="300831"/>
          </a:xfrm>
        </p:spPr>
        <p:txBody>
          <a:bodyPr/>
          <a:lstStyle/>
          <a:p>
            <a:fld id="{AEB2649B-3A93-4000-BB9C-C85374062123}" type="slidenum">
              <a:rPr lang="fr-FR" smtClean="0">
                <a:solidFill>
                  <a:prstClr val="black"/>
                </a:solidFill>
                <a:latin typeface="Century Gothic"/>
              </a:rPr>
              <a:pPr/>
              <a:t>‹N°›</a:t>
            </a:fld>
            <a:endParaRPr lang="fr-FR">
              <a:solidFill>
                <a:prstClr val="black"/>
              </a:solidFill>
              <a:latin typeface="Century Gothic"/>
            </a:endParaRPr>
          </a:p>
        </p:txBody>
      </p:sp>
      <p:cxnSp>
        <p:nvCxnSpPr>
          <p:cNvPr id="11" name="Connecteur droit 10"/>
          <p:cNvCxnSpPr/>
          <p:nvPr/>
        </p:nvCxnSpPr>
        <p:spPr>
          <a:xfrm rot="10800000">
            <a:off x="6468795"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Connecteur droit 9"/>
          <p:cNvCxnSpPr/>
          <p:nvPr/>
        </p:nvCxnSpPr>
        <p:spPr>
          <a:xfrm flipV="1">
            <a:off x="1" y="7034"/>
            <a:ext cx="9136967"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re 1"/>
          <p:cNvSpPr>
            <a:spLocks noGrp="1"/>
          </p:cNvSpPr>
          <p:nvPr>
            <p:ph type="title"/>
          </p:nvPr>
        </p:nvSpPr>
        <p:spPr>
          <a:xfrm>
            <a:off x="381000" y="271465"/>
            <a:ext cx="7239000" cy="1362075"/>
          </a:xfrm>
        </p:spPr>
        <p:txBody>
          <a:bodyPr anchor="ctr"/>
          <a:lstStyle>
            <a:lvl1pPr marL="0" algn="l">
              <a:buNone/>
              <a:defRPr sz="3600" b="1" cap="none" baseline="0"/>
            </a:lvl1pPr>
          </a:lstStyle>
          <a:p>
            <a:r>
              <a:rPr kumimoji="0" lang="fr-FR"/>
              <a:t>Cliquez pour modifier le style du titre</a:t>
            </a:r>
            <a:endParaRPr kumimoji="0" lang="en-US"/>
          </a:p>
        </p:txBody>
      </p:sp>
      <p:sp>
        <p:nvSpPr>
          <p:cNvPr id="3" name="Espace réservé du texte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a:t>Cliquez pour modifier les styles du texte du masque</a:t>
            </a:r>
          </a:p>
        </p:txBody>
      </p:sp>
    </p:spTree>
    <p:extLst>
      <p:ext uri="{BB962C8B-B14F-4D97-AF65-F5344CB8AC3E}">
        <p14:creationId xmlns:p14="http://schemas.microsoft.com/office/powerpoint/2010/main" val="3244652921"/>
      </p:ext>
    </p:extLst>
  </p:cSld>
  <p:clrMapOvr>
    <a:masterClrMapping/>
  </p:clrMapOvr>
  <p:transition>
    <p:wheel spokes="8"/>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marL="0" algn="l">
              <a:defRPr/>
            </a:lvl1pPr>
          </a:lstStyle>
          <a:p>
            <a:r>
              <a:rPr kumimoji="0" lang="fr-FR"/>
              <a:t>Cliquez pour modifier le style du titre</a:t>
            </a:r>
            <a:endParaRPr kumimoji="0" lang="en-US"/>
          </a:p>
        </p:txBody>
      </p:sp>
      <p:sp>
        <p:nvSpPr>
          <p:cNvPr id="3" name="Espace réservé du contenu 2"/>
          <p:cNvSpPr>
            <a:spLocks noGrp="1"/>
          </p:cNvSpPr>
          <p:nvPr>
            <p:ph sz="half" idx="1"/>
          </p:nvPr>
        </p:nvSpPr>
        <p:spPr>
          <a:xfrm>
            <a:off x="457200" y="1722438"/>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u contenu 3"/>
          <p:cNvSpPr>
            <a:spLocks noGrp="1"/>
          </p:cNvSpPr>
          <p:nvPr>
            <p:ph sz="half" idx="2"/>
          </p:nvPr>
        </p:nvSpPr>
        <p:spPr>
          <a:xfrm>
            <a:off x="4648200" y="1722438"/>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5" name="Espace réservé de la date 4"/>
          <p:cNvSpPr>
            <a:spLocks noGrp="1"/>
          </p:cNvSpPr>
          <p:nvPr>
            <p:ph type="dt" sz="half" idx="10"/>
          </p:nvPr>
        </p:nvSpPr>
        <p:spPr>
          <a:xfrm>
            <a:off x="4791456" y="6480969"/>
            <a:ext cx="2133600" cy="301752"/>
          </a:xfrm>
        </p:spPr>
        <p:txBody>
          <a:bodyPr/>
          <a:lstStyle/>
          <a:p>
            <a:fld id="{01693BD6-B64E-4769-B680-F371540DE8DC}" type="datetime1">
              <a:rPr lang="fr-FR" smtClean="0">
                <a:solidFill>
                  <a:prstClr val="black"/>
                </a:solidFill>
                <a:latin typeface="Century Gothic"/>
              </a:rPr>
              <a:pPr/>
              <a:t>26/04/2021</a:t>
            </a:fld>
            <a:endParaRPr lang="fr-FR">
              <a:solidFill>
                <a:prstClr val="black"/>
              </a:solidFill>
              <a:latin typeface="Century Gothic"/>
            </a:endParaRPr>
          </a:p>
        </p:txBody>
      </p:sp>
      <p:sp>
        <p:nvSpPr>
          <p:cNvPr id="6" name="Espace réservé du pied de page 5"/>
          <p:cNvSpPr>
            <a:spLocks noGrp="1"/>
          </p:cNvSpPr>
          <p:nvPr>
            <p:ph type="ftr" sz="quarter" idx="11"/>
          </p:nvPr>
        </p:nvSpPr>
        <p:spPr>
          <a:xfrm>
            <a:off x="457200" y="6480969"/>
            <a:ext cx="4260056" cy="301752"/>
          </a:xfrm>
        </p:spPr>
        <p:txBody>
          <a:bodyPr/>
          <a:lstStyle/>
          <a:p>
            <a:endParaRPr lang="fr-FR">
              <a:solidFill>
                <a:prstClr val="black"/>
              </a:solidFill>
              <a:latin typeface="Century Gothic"/>
            </a:endParaRPr>
          </a:p>
        </p:txBody>
      </p:sp>
      <p:sp>
        <p:nvSpPr>
          <p:cNvPr id="7" name="Espace réservé du numéro de diapositive 6"/>
          <p:cNvSpPr>
            <a:spLocks noGrp="1"/>
          </p:cNvSpPr>
          <p:nvPr>
            <p:ph type="sldNum" sz="quarter" idx="12"/>
          </p:nvPr>
        </p:nvSpPr>
        <p:spPr>
          <a:xfrm>
            <a:off x="7589520" y="6480969"/>
            <a:ext cx="502920" cy="301752"/>
          </a:xfrm>
        </p:spPr>
        <p:txBody>
          <a:bodyPr/>
          <a:lstStyle/>
          <a:p>
            <a:fld id="{AEB2649B-3A93-4000-BB9C-C85374062123}" type="slidenum">
              <a:rPr lang="fr-FR" smtClean="0">
                <a:solidFill>
                  <a:prstClr val="black"/>
                </a:solidFill>
                <a:latin typeface="Century Gothic"/>
              </a:rPr>
              <a:pPr/>
              <a:t>‹N°›</a:t>
            </a:fld>
            <a:endParaRPr lang="fr-FR">
              <a:solidFill>
                <a:prstClr val="black"/>
              </a:solidFill>
              <a:latin typeface="Century Gothic"/>
            </a:endParaRPr>
          </a:p>
        </p:txBody>
      </p:sp>
    </p:spTree>
    <p:extLst>
      <p:ext uri="{BB962C8B-B14F-4D97-AF65-F5344CB8AC3E}">
        <p14:creationId xmlns:p14="http://schemas.microsoft.com/office/powerpoint/2010/main" val="2525659604"/>
      </p:ext>
    </p:extLst>
  </p:cSld>
  <p:clrMapOvr>
    <a:masterClrMapping/>
  </p:clrMapOvr>
  <p:transition>
    <p:wheel spokes="8"/>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248199" y="290732"/>
            <a:ext cx="1066800" cy="6153912"/>
          </a:xfrm>
        </p:spPr>
        <p:txBody>
          <a:bodyPr vert="vert270" anchor="b"/>
          <a:lstStyle>
            <a:lvl1pPr marL="0" algn="ctr">
              <a:defRPr sz="3300" b="1">
                <a:ln w="6350">
                  <a:solidFill>
                    <a:schemeClr val="tx1"/>
                  </a:solidFill>
                </a:ln>
                <a:solidFill>
                  <a:schemeClr val="tx1"/>
                </a:solidFill>
              </a:defRPr>
            </a:lvl1pPr>
          </a:lstStyle>
          <a:p>
            <a:r>
              <a:rPr kumimoji="0" lang="fr-FR"/>
              <a:t>Cliquez pour modifier le style du titre</a:t>
            </a:r>
            <a:endParaRPr kumimoji="0" lang="en-US"/>
          </a:p>
        </p:txBody>
      </p:sp>
      <p:sp>
        <p:nvSpPr>
          <p:cNvPr id="3" name="Espace réservé du texte 2"/>
          <p:cNvSpPr>
            <a:spLocks noGrp="1"/>
          </p:cNvSpPr>
          <p:nvPr>
            <p:ph type="body" idx="1"/>
          </p:nvPr>
        </p:nvSpPr>
        <p:spPr>
          <a:xfrm>
            <a:off x="1365007"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a:t>Cliquez pour modifier les styles du texte du masque</a:t>
            </a:r>
          </a:p>
        </p:txBody>
      </p:sp>
      <p:sp>
        <p:nvSpPr>
          <p:cNvPr id="4" name="Espace réservé du texte 3"/>
          <p:cNvSpPr>
            <a:spLocks noGrp="1"/>
          </p:cNvSpPr>
          <p:nvPr>
            <p:ph type="body" sz="half" idx="3"/>
          </p:nvPr>
        </p:nvSpPr>
        <p:spPr>
          <a:xfrm>
            <a:off x="1365007"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a:t>Cliquez pour modifier les styles du texte du masque</a:t>
            </a:r>
          </a:p>
        </p:txBody>
      </p:sp>
      <p:sp>
        <p:nvSpPr>
          <p:cNvPr id="5" name="Espace réservé du contenu 4"/>
          <p:cNvSpPr>
            <a:spLocks noGrp="1"/>
          </p:cNvSpPr>
          <p:nvPr>
            <p:ph sz="quarter" idx="2"/>
          </p:nvPr>
        </p:nvSpPr>
        <p:spPr>
          <a:xfrm>
            <a:off x="2022229"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6" name="Espace réservé du contenu 5"/>
          <p:cNvSpPr>
            <a:spLocks noGrp="1"/>
          </p:cNvSpPr>
          <p:nvPr>
            <p:ph sz="quarter" idx="4"/>
          </p:nvPr>
        </p:nvSpPr>
        <p:spPr>
          <a:xfrm>
            <a:off x="2022229"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7" name="Espace réservé de la date 6"/>
          <p:cNvSpPr>
            <a:spLocks noGrp="1"/>
          </p:cNvSpPr>
          <p:nvPr>
            <p:ph type="dt" sz="half" idx="10"/>
          </p:nvPr>
        </p:nvSpPr>
        <p:spPr>
          <a:xfrm>
            <a:off x="4791456" y="6480969"/>
            <a:ext cx="2130552" cy="301752"/>
          </a:xfrm>
        </p:spPr>
        <p:txBody>
          <a:bodyPr/>
          <a:lstStyle/>
          <a:p>
            <a:fld id="{E419214F-35C7-46DB-BAB2-CE5772FC9CD9}" type="datetime1">
              <a:rPr lang="fr-FR" smtClean="0">
                <a:solidFill>
                  <a:prstClr val="black"/>
                </a:solidFill>
                <a:latin typeface="Century Gothic"/>
              </a:rPr>
              <a:pPr/>
              <a:t>26/04/2021</a:t>
            </a:fld>
            <a:endParaRPr lang="fr-FR">
              <a:solidFill>
                <a:prstClr val="black"/>
              </a:solidFill>
              <a:latin typeface="Century Gothic"/>
            </a:endParaRPr>
          </a:p>
        </p:txBody>
      </p:sp>
      <p:sp>
        <p:nvSpPr>
          <p:cNvPr id="8" name="Espace réservé du pied de page 7"/>
          <p:cNvSpPr>
            <a:spLocks noGrp="1"/>
          </p:cNvSpPr>
          <p:nvPr>
            <p:ph type="ftr" sz="quarter" idx="11"/>
          </p:nvPr>
        </p:nvSpPr>
        <p:spPr>
          <a:xfrm>
            <a:off x="457200" y="6480969"/>
            <a:ext cx="4261104" cy="301752"/>
          </a:xfrm>
        </p:spPr>
        <p:txBody>
          <a:bodyPr/>
          <a:lstStyle/>
          <a:p>
            <a:endParaRPr lang="fr-FR">
              <a:solidFill>
                <a:prstClr val="black"/>
              </a:solidFill>
              <a:latin typeface="Century Gothic"/>
            </a:endParaRPr>
          </a:p>
        </p:txBody>
      </p:sp>
      <p:sp>
        <p:nvSpPr>
          <p:cNvPr id="9" name="Espace réservé du numéro de diapositive 8"/>
          <p:cNvSpPr>
            <a:spLocks noGrp="1"/>
          </p:cNvSpPr>
          <p:nvPr>
            <p:ph type="sldNum" sz="quarter" idx="12"/>
          </p:nvPr>
        </p:nvSpPr>
        <p:spPr>
          <a:xfrm>
            <a:off x="7589520" y="6483096"/>
            <a:ext cx="502920" cy="301752"/>
          </a:xfrm>
        </p:spPr>
        <p:txBody>
          <a:bodyPr/>
          <a:lstStyle>
            <a:lvl1pPr algn="ctr">
              <a:defRPr/>
            </a:lvl1pPr>
          </a:lstStyle>
          <a:p>
            <a:fld id="{AEB2649B-3A93-4000-BB9C-C85374062123}" type="slidenum">
              <a:rPr lang="fr-FR" smtClean="0">
                <a:solidFill>
                  <a:prstClr val="black"/>
                </a:solidFill>
                <a:latin typeface="Century Gothic"/>
              </a:rPr>
              <a:pPr/>
              <a:t>‹N°›</a:t>
            </a:fld>
            <a:endParaRPr lang="fr-FR">
              <a:solidFill>
                <a:prstClr val="black"/>
              </a:solidFill>
              <a:latin typeface="Century Gothic"/>
            </a:endParaRPr>
          </a:p>
        </p:txBody>
      </p:sp>
    </p:spTree>
    <p:extLst>
      <p:ext uri="{BB962C8B-B14F-4D97-AF65-F5344CB8AC3E}">
        <p14:creationId xmlns:p14="http://schemas.microsoft.com/office/powerpoint/2010/main" val="2857101558"/>
      </p:ext>
    </p:extLst>
  </p:cSld>
  <p:clrMapOvr>
    <a:masterClrMapping/>
  </p:clrMapOvr>
  <p:transition>
    <p:wheel spokes="8"/>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b="0"/>
            </a:lvl1pPr>
          </a:lstStyle>
          <a:p>
            <a:r>
              <a:rPr kumimoji="0" lang="fr-FR"/>
              <a:t>Cliquez pour modifier le style du titre</a:t>
            </a:r>
            <a:endParaRPr kumimoji="0" lang="en-US"/>
          </a:p>
        </p:txBody>
      </p:sp>
      <p:sp>
        <p:nvSpPr>
          <p:cNvPr id="3" name="Espace réservé de la date 2"/>
          <p:cNvSpPr>
            <a:spLocks noGrp="1"/>
          </p:cNvSpPr>
          <p:nvPr>
            <p:ph type="dt" sz="half" idx="10"/>
          </p:nvPr>
        </p:nvSpPr>
        <p:spPr/>
        <p:txBody>
          <a:bodyPr/>
          <a:lstStyle/>
          <a:p>
            <a:fld id="{AE1CCEFF-09A8-4834-BB9D-E3D1F0CF734E}" type="datetime1">
              <a:rPr lang="fr-FR" smtClean="0">
                <a:solidFill>
                  <a:prstClr val="black"/>
                </a:solidFill>
                <a:latin typeface="Century Gothic"/>
              </a:rPr>
              <a:pPr/>
              <a:t>26/04/2021</a:t>
            </a:fld>
            <a:endParaRPr lang="fr-FR">
              <a:solidFill>
                <a:prstClr val="black"/>
              </a:solidFill>
              <a:latin typeface="Century Gothic"/>
            </a:endParaRPr>
          </a:p>
        </p:txBody>
      </p:sp>
      <p:sp>
        <p:nvSpPr>
          <p:cNvPr id="4" name="Espace réservé du pied de page 3"/>
          <p:cNvSpPr>
            <a:spLocks noGrp="1"/>
          </p:cNvSpPr>
          <p:nvPr>
            <p:ph type="ftr" sz="quarter" idx="11"/>
          </p:nvPr>
        </p:nvSpPr>
        <p:spPr/>
        <p:txBody>
          <a:bodyPr/>
          <a:lstStyle/>
          <a:p>
            <a:endParaRPr lang="fr-FR">
              <a:solidFill>
                <a:prstClr val="black"/>
              </a:solidFill>
              <a:latin typeface="Century Gothic"/>
            </a:endParaRPr>
          </a:p>
        </p:txBody>
      </p:sp>
      <p:sp>
        <p:nvSpPr>
          <p:cNvPr id="5" name="Espace réservé du numéro de diapositive 4"/>
          <p:cNvSpPr>
            <a:spLocks noGrp="1"/>
          </p:cNvSpPr>
          <p:nvPr>
            <p:ph type="sldNum" sz="quarter" idx="12"/>
          </p:nvPr>
        </p:nvSpPr>
        <p:spPr/>
        <p:txBody>
          <a:bodyPr/>
          <a:lstStyle/>
          <a:p>
            <a:fld id="{AEB2649B-3A93-4000-BB9C-C85374062123}" type="slidenum">
              <a:rPr lang="fr-FR" smtClean="0">
                <a:solidFill>
                  <a:prstClr val="black"/>
                </a:solidFill>
                <a:latin typeface="Century Gothic"/>
              </a:rPr>
              <a:pPr/>
              <a:t>‹N°›</a:t>
            </a:fld>
            <a:endParaRPr lang="fr-FR">
              <a:solidFill>
                <a:prstClr val="black"/>
              </a:solidFill>
              <a:latin typeface="Century Gothic"/>
            </a:endParaRPr>
          </a:p>
        </p:txBody>
      </p:sp>
    </p:spTree>
    <p:extLst>
      <p:ext uri="{BB962C8B-B14F-4D97-AF65-F5344CB8AC3E}">
        <p14:creationId xmlns:p14="http://schemas.microsoft.com/office/powerpoint/2010/main" val="1530409202"/>
      </p:ext>
    </p:extLst>
  </p:cSld>
  <p:clrMapOvr>
    <a:masterClrMapping/>
  </p:clrMapOvr>
  <p:transition>
    <p:wheel spokes="8"/>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4791456" y="6480969"/>
            <a:ext cx="2133600" cy="301752"/>
          </a:xfrm>
        </p:spPr>
        <p:txBody>
          <a:bodyPr/>
          <a:lstStyle/>
          <a:p>
            <a:fld id="{CF95E8B3-3EE0-442B-93CB-CFB415F18D12}" type="datetime1">
              <a:rPr lang="fr-FR" smtClean="0">
                <a:solidFill>
                  <a:prstClr val="black"/>
                </a:solidFill>
                <a:latin typeface="Century Gothic"/>
              </a:rPr>
              <a:pPr/>
              <a:t>26/04/2021</a:t>
            </a:fld>
            <a:endParaRPr lang="fr-FR">
              <a:solidFill>
                <a:prstClr val="black"/>
              </a:solidFill>
              <a:latin typeface="Century Gothic"/>
            </a:endParaRPr>
          </a:p>
        </p:txBody>
      </p:sp>
      <p:sp>
        <p:nvSpPr>
          <p:cNvPr id="3" name="Espace réservé du pied de page 2"/>
          <p:cNvSpPr>
            <a:spLocks noGrp="1"/>
          </p:cNvSpPr>
          <p:nvPr>
            <p:ph type="ftr" sz="quarter" idx="11"/>
          </p:nvPr>
        </p:nvSpPr>
        <p:spPr>
          <a:xfrm>
            <a:off x="457200" y="6481891"/>
            <a:ext cx="4260056" cy="300831"/>
          </a:xfrm>
        </p:spPr>
        <p:txBody>
          <a:bodyPr/>
          <a:lstStyle/>
          <a:p>
            <a:endParaRPr lang="fr-FR">
              <a:solidFill>
                <a:prstClr val="black"/>
              </a:solidFill>
              <a:latin typeface="Century Gothic"/>
            </a:endParaRPr>
          </a:p>
        </p:txBody>
      </p:sp>
      <p:sp>
        <p:nvSpPr>
          <p:cNvPr id="4" name="Espace réservé du numéro de diapositive 3"/>
          <p:cNvSpPr>
            <a:spLocks noGrp="1"/>
          </p:cNvSpPr>
          <p:nvPr>
            <p:ph type="sldNum" sz="quarter" idx="12"/>
          </p:nvPr>
        </p:nvSpPr>
        <p:spPr>
          <a:xfrm>
            <a:off x="7589520" y="6480969"/>
            <a:ext cx="502920" cy="301752"/>
          </a:xfrm>
        </p:spPr>
        <p:txBody>
          <a:bodyPr/>
          <a:lstStyle/>
          <a:p>
            <a:fld id="{AEB2649B-3A93-4000-BB9C-C85374062123}" type="slidenum">
              <a:rPr lang="fr-FR" smtClean="0">
                <a:solidFill>
                  <a:prstClr val="black"/>
                </a:solidFill>
                <a:latin typeface="Century Gothic"/>
              </a:rPr>
              <a:pPr/>
              <a:t>‹N°›</a:t>
            </a:fld>
            <a:endParaRPr lang="fr-FR">
              <a:solidFill>
                <a:prstClr val="black"/>
              </a:solidFill>
              <a:latin typeface="Century Gothic"/>
            </a:endParaRPr>
          </a:p>
        </p:txBody>
      </p:sp>
    </p:spTree>
    <p:extLst>
      <p:ext uri="{BB962C8B-B14F-4D97-AF65-F5344CB8AC3E}">
        <p14:creationId xmlns:p14="http://schemas.microsoft.com/office/powerpoint/2010/main" val="2192171356"/>
      </p:ext>
    </p:extLst>
  </p:cSld>
  <p:clrMapOvr>
    <a:masterClrMapping/>
  </p:clrMapOvr>
  <p:transition>
    <p:wheel spokes="8"/>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fr-FR"/>
              <a:t>Cliquez pour modifier le style du titre</a:t>
            </a:r>
            <a:endParaRPr kumimoji="0" lang="en-US"/>
          </a:p>
        </p:txBody>
      </p:sp>
      <p:sp>
        <p:nvSpPr>
          <p:cNvPr id="3" name="Espace réservé du texte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fr-FR"/>
              <a:t>Cliquez pour modifier les styles du texte du masque</a:t>
            </a:r>
          </a:p>
        </p:txBody>
      </p:sp>
      <p:sp>
        <p:nvSpPr>
          <p:cNvPr id="4" name="Espace réservé du contenu 3"/>
          <p:cNvSpPr>
            <a:spLocks noGrp="1"/>
          </p:cNvSpPr>
          <p:nvPr>
            <p:ph sz="half" idx="1"/>
          </p:nvPr>
        </p:nvSpPr>
        <p:spPr>
          <a:xfrm>
            <a:off x="3651251"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5" name="Espace réservé de la date 4"/>
          <p:cNvSpPr>
            <a:spLocks noGrp="1"/>
          </p:cNvSpPr>
          <p:nvPr>
            <p:ph type="dt" sz="half" idx="10"/>
          </p:nvPr>
        </p:nvSpPr>
        <p:spPr>
          <a:xfrm>
            <a:off x="6278976" y="6556248"/>
            <a:ext cx="2133600" cy="301752"/>
          </a:xfrm>
        </p:spPr>
        <p:txBody>
          <a:bodyPr/>
          <a:lstStyle>
            <a:lvl1pPr>
              <a:defRPr sz="900"/>
            </a:lvl1pPr>
          </a:lstStyle>
          <a:p>
            <a:fld id="{8761BD07-2386-49A2-8148-74E09CB932D0}" type="datetime1">
              <a:rPr lang="fr-FR" smtClean="0">
                <a:solidFill>
                  <a:prstClr val="black"/>
                </a:solidFill>
                <a:latin typeface="Century Gothic"/>
              </a:rPr>
              <a:pPr/>
              <a:t>26/04/2021</a:t>
            </a:fld>
            <a:endParaRPr lang="fr-FR">
              <a:solidFill>
                <a:prstClr val="black"/>
              </a:solidFill>
              <a:latin typeface="Century Gothic"/>
            </a:endParaRPr>
          </a:p>
        </p:txBody>
      </p:sp>
      <p:sp>
        <p:nvSpPr>
          <p:cNvPr id="6" name="Espace réservé du pied de page 5"/>
          <p:cNvSpPr>
            <a:spLocks noGrp="1"/>
          </p:cNvSpPr>
          <p:nvPr>
            <p:ph type="ftr" sz="quarter" idx="11"/>
          </p:nvPr>
        </p:nvSpPr>
        <p:spPr>
          <a:xfrm>
            <a:off x="1135856" y="6556248"/>
            <a:ext cx="5143120" cy="301752"/>
          </a:xfrm>
        </p:spPr>
        <p:txBody>
          <a:bodyPr/>
          <a:lstStyle>
            <a:lvl1pPr>
              <a:defRPr sz="900"/>
            </a:lvl1pPr>
          </a:lstStyle>
          <a:p>
            <a:endParaRPr lang="fr-FR">
              <a:solidFill>
                <a:prstClr val="black"/>
              </a:solidFill>
              <a:latin typeface="Century Gothic"/>
            </a:endParaRPr>
          </a:p>
        </p:txBody>
      </p:sp>
      <p:sp>
        <p:nvSpPr>
          <p:cNvPr id="7" name="Espace réservé du numéro de diapositive 6"/>
          <p:cNvSpPr>
            <a:spLocks noGrp="1"/>
          </p:cNvSpPr>
          <p:nvPr>
            <p:ph type="sldNum" sz="quarter" idx="12"/>
          </p:nvPr>
        </p:nvSpPr>
        <p:spPr>
          <a:xfrm>
            <a:off x="8410576" y="6556248"/>
            <a:ext cx="502920" cy="301752"/>
          </a:xfrm>
        </p:spPr>
        <p:txBody>
          <a:bodyPr/>
          <a:lstStyle>
            <a:lvl1pPr>
              <a:defRPr sz="900"/>
            </a:lvl1pPr>
          </a:lstStyle>
          <a:p>
            <a:fld id="{AEB2649B-3A93-4000-BB9C-C85374062123}" type="slidenum">
              <a:rPr lang="fr-FR" smtClean="0">
                <a:solidFill>
                  <a:prstClr val="black"/>
                </a:solidFill>
                <a:latin typeface="Century Gothic"/>
              </a:rPr>
              <a:pPr/>
              <a:t>‹N°›</a:t>
            </a:fld>
            <a:endParaRPr lang="fr-FR">
              <a:solidFill>
                <a:prstClr val="black"/>
              </a:solidFill>
              <a:latin typeface="Century Gothic"/>
            </a:endParaRPr>
          </a:p>
        </p:txBody>
      </p:sp>
    </p:spTree>
    <p:extLst>
      <p:ext uri="{BB962C8B-B14F-4D97-AF65-F5344CB8AC3E}">
        <p14:creationId xmlns:p14="http://schemas.microsoft.com/office/powerpoint/2010/main" val="3139192087"/>
      </p:ext>
    </p:extLst>
  </p:cSld>
  <p:clrMapOvr>
    <a:masterClrMapping/>
  </p:clrMapOvr>
  <p:transition>
    <p:wheel spokes="8"/>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fr-FR"/>
              <a:t>Cliquez pour modifier le style du titre</a:t>
            </a:r>
            <a:endParaRPr kumimoji="0" lang="en-US"/>
          </a:p>
        </p:txBody>
      </p:sp>
      <p:sp>
        <p:nvSpPr>
          <p:cNvPr id="3" name="Espace réservé pour une image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fr-FR"/>
              <a:t>Cliquez sur l'icône pour ajouter une image</a:t>
            </a:r>
            <a:endParaRPr kumimoji="0" lang="en-US" dirty="0"/>
          </a:p>
        </p:txBody>
      </p:sp>
      <p:sp>
        <p:nvSpPr>
          <p:cNvPr id="4" name="Espace réservé du texte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fr-FR"/>
              <a:t>Cliquez pour modifier les styles du texte du masque</a:t>
            </a:r>
          </a:p>
        </p:txBody>
      </p:sp>
      <p:sp>
        <p:nvSpPr>
          <p:cNvPr id="5" name="Espace réservé de la date 4"/>
          <p:cNvSpPr>
            <a:spLocks noGrp="1"/>
          </p:cNvSpPr>
          <p:nvPr>
            <p:ph type="dt" sz="half" idx="10"/>
          </p:nvPr>
        </p:nvSpPr>
        <p:spPr>
          <a:xfrm>
            <a:off x="6108192" y="6556248"/>
            <a:ext cx="2103120" cy="301752"/>
          </a:xfrm>
        </p:spPr>
        <p:txBody>
          <a:bodyPr/>
          <a:lstStyle>
            <a:lvl1pPr>
              <a:defRPr sz="900"/>
            </a:lvl1pPr>
          </a:lstStyle>
          <a:p>
            <a:fld id="{5017A479-0B50-48BD-A687-24AE6708C85B}" type="datetime1">
              <a:rPr lang="fr-FR" smtClean="0">
                <a:solidFill>
                  <a:prstClr val="black"/>
                </a:solidFill>
                <a:latin typeface="Century Gothic"/>
              </a:rPr>
              <a:pPr/>
              <a:t>26/04/2021</a:t>
            </a:fld>
            <a:endParaRPr lang="fr-FR">
              <a:solidFill>
                <a:prstClr val="black"/>
              </a:solidFill>
              <a:latin typeface="Century Gothic"/>
            </a:endParaRPr>
          </a:p>
        </p:txBody>
      </p:sp>
      <p:sp>
        <p:nvSpPr>
          <p:cNvPr id="6" name="Espace réservé du pied de page 5"/>
          <p:cNvSpPr>
            <a:spLocks noGrp="1"/>
          </p:cNvSpPr>
          <p:nvPr>
            <p:ph type="ftr" sz="quarter" idx="11"/>
          </p:nvPr>
        </p:nvSpPr>
        <p:spPr>
          <a:xfrm>
            <a:off x="1170432" y="6557169"/>
            <a:ext cx="4948072" cy="301752"/>
          </a:xfrm>
        </p:spPr>
        <p:txBody>
          <a:bodyPr/>
          <a:lstStyle>
            <a:lvl1pPr>
              <a:defRPr sz="900"/>
            </a:lvl1pPr>
          </a:lstStyle>
          <a:p>
            <a:endParaRPr lang="fr-FR">
              <a:solidFill>
                <a:prstClr val="black"/>
              </a:solidFill>
              <a:latin typeface="Century Gothic"/>
            </a:endParaRPr>
          </a:p>
        </p:txBody>
      </p:sp>
      <p:sp>
        <p:nvSpPr>
          <p:cNvPr id="7" name="Espace réservé du numéro de diapositive 6"/>
          <p:cNvSpPr>
            <a:spLocks noGrp="1"/>
          </p:cNvSpPr>
          <p:nvPr>
            <p:ph type="sldNum" sz="quarter" idx="12"/>
          </p:nvPr>
        </p:nvSpPr>
        <p:spPr>
          <a:xfrm>
            <a:off x="8217192" y="6556248"/>
            <a:ext cx="365760" cy="301752"/>
          </a:xfrm>
        </p:spPr>
        <p:txBody>
          <a:bodyPr/>
          <a:lstStyle>
            <a:lvl1pPr algn="ctr">
              <a:defRPr sz="900"/>
            </a:lvl1pPr>
          </a:lstStyle>
          <a:p>
            <a:fld id="{AEB2649B-3A93-4000-BB9C-C85374062123}" type="slidenum">
              <a:rPr lang="fr-FR" smtClean="0">
                <a:solidFill>
                  <a:prstClr val="black"/>
                </a:solidFill>
                <a:latin typeface="Century Gothic"/>
              </a:rPr>
              <a:pPr/>
              <a:t>‹N°›</a:t>
            </a:fld>
            <a:endParaRPr lang="fr-FR">
              <a:solidFill>
                <a:prstClr val="black"/>
              </a:solidFill>
              <a:latin typeface="Century Gothic"/>
            </a:endParaRPr>
          </a:p>
        </p:txBody>
      </p:sp>
    </p:spTree>
    <p:extLst>
      <p:ext uri="{BB962C8B-B14F-4D97-AF65-F5344CB8AC3E}">
        <p14:creationId xmlns:p14="http://schemas.microsoft.com/office/powerpoint/2010/main" val="51243228"/>
      </p:ext>
    </p:extLst>
  </p:cSld>
  <p:clrMapOvr>
    <a:masterClrMapping/>
  </p:clrMapOvr>
  <p:transition>
    <p:wheel spokes="8"/>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95000"/>
          </a:schemeClr>
        </a:solidFill>
        <a:effectLst/>
      </p:bgPr>
    </p:bg>
    <p:spTree>
      <p:nvGrpSpPr>
        <p:cNvPr id="1" name=""/>
        <p:cNvGrpSpPr/>
        <p:nvPr/>
      </p:nvGrpSpPr>
      <p:grpSpPr>
        <a:xfrm>
          <a:off x="0" y="0"/>
          <a:ext cx="0" cy="0"/>
          <a:chOff x="0" y="0"/>
          <a:chExt cx="0" cy="0"/>
        </a:xfrm>
      </p:grpSpPr>
      <p:sp>
        <p:nvSpPr>
          <p:cNvPr id="11" name="Triangle rectangle 10"/>
          <p:cNvSpPr/>
          <p:nvPr/>
        </p:nvSpPr>
        <p:spPr>
          <a:xfrm>
            <a:off x="7035" y="14069"/>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latin typeface="Century Gothic"/>
            </a:endParaRPr>
          </a:p>
        </p:txBody>
      </p:sp>
      <p:cxnSp>
        <p:nvCxnSpPr>
          <p:cNvPr id="8" name="Connecteur droit 7"/>
          <p:cNvCxnSpPr/>
          <p:nvPr/>
        </p:nvCxnSpPr>
        <p:spPr>
          <a:xfrm>
            <a:off x="1" y="7034"/>
            <a:ext cx="9136967"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Connecteur droit 8"/>
          <p:cNvCxnSpPr/>
          <p:nvPr/>
        </p:nvCxnSpPr>
        <p:spPr>
          <a:xfrm rot="10800000" flipV="1">
            <a:off x="6468795"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Espace réservé du titre 21"/>
          <p:cNvSpPr>
            <a:spLocks noGrp="1"/>
          </p:cNvSpPr>
          <p:nvPr>
            <p:ph type="title"/>
          </p:nvPr>
        </p:nvSpPr>
        <p:spPr>
          <a:xfrm>
            <a:off x="457200" y="267494"/>
            <a:ext cx="8229600" cy="1399032"/>
          </a:xfrm>
          <a:prstGeom prst="rect">
            <a:avLst/>
          </a:prstGeom>
        </p:spPr>
        <p:txBody>
          <a:bodyPr vert="horz" anchor="ctr">
            <a:normAutofit/>
          </a:bodyPr>
          <a:lstStyle/>
          <a:p>
            <a:r>
              <a:rPr kumimoji="0" lang="fr-FR"/>
              <a:t>Cliquez pour modifier le style du titre</a:t>
            </a:r>
            <a:endParaRPr kumimoji="0" lang="en-US"/>
          </a:p>
        </p:txBody>
      </p:sp>
      <p:sp>
        <p:nvSpPr>
          <p:cNvPr id="13" name="Espace réservé du texte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fr-FR"/>
              <a:t>Cliquez pour modifier les styles du texte du masque</a:t>
            </a:r>
          </a:p>
          <a:p>
            <a:pPr lvl="1" eaLnBrk="1" latinLnBrk="0" hangingPunct="1"/>
            <a:r>
              <a:rPr kumimoji="0" lang="fr-FR"/>
              <a:t>Deuxième niveau</a:t>
            </a:r>
          </a:p>
          <a:p>
            <a:pPr lvl="2" eaLnBrk="1" latinLnBrk="0" hangingPunct="1"/>
            <a:r>
              <a:rPr kumimoji="0" lang="fr-FR"/>
              <a:t>Troisième niveau</a:t>
            </a:r>
          </a:p>
          <a:p>
            <a:pPr lvl="3" eaLnBrk="1" latinLnBrk="0" hangingPunct="1"/>
            <a:r>
              <a:rPr kumimoji="0" lang="fr-FR"/>
              <a:t>Quatrième niveau</a:t>
            </a:r>
          </a:p>
          <a:p>
            <a:pPr lvl="4" eaLnBrk="1" latinLnBrk="0" hangingPunct="1"/>
            <a:r>
              <a:rPr kumimoji="0" lang="fr-FR"/>
              <a:t>Cinquième niveau</a:t>
            </a:r>
            <a:endParaRPr kumimoji="0" lang="en-US"/>
          </a:p>
        </p:txBody>
      </p:sp>
      <p:sp>
        <p:nvSpPr>
          <p:cNvPr id="14" name="Espace réservé de la date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DFCDCE40-7217-44B8-9CA9-A87341605825}" type="datetime1">
              <a:rPr lang="fr-FR" smtClean="0">
                <a:solidFill>
                  <a:prstClr val="black"/>
                </a:solidFill>
                <a:latin typeface="Century Gothic"/>
              </a:rPr>
              <a:pPr/>
              <a:t>26/04/2021</a:t>
            </a:fld>
            <a:endParaRPr lang="fr-FR">
              <a:solidFill>
                <a:prstClr val="black"/>
              </a:solidFill>
              <a:latin typeface="Century Gothic"/>
            </a:endParaRPr>
          </a:p>
        </p:txBody>
      </p:sp>
      <p:sp>
        <p:nvSpPr>
          <p:cNvPr id="3" name="Espace réservé du pied de page 2"/>
          <p:cNvSpPr>
            <a:spLocks noGrp="1"/>
          </p:cNvSpPr>
          <p:nvPr>
            <p:ph type="ftr" sz="quarter" idx="3"/>
          </p:nvPr>
        </p:nvSpPr>
        <p:spPr>
          <a:xfrm>
            <a:off x="457200" y="6481891"/>
            <a:ext cx="4260056" cy="300831"/>
          </a:xfrm>
          <a:prstGeom prst="rect">
            <a:avLst/>
          </a:prstGeom>
        </p:spPr>
        <p:txBody>
          <a:bodyPr vert="horz" anchor="b"/>
          <a:lstStyle>
            <a:lvl1pPr algn="r" eaLnBrk="1" latinLnBrk="0" hangingPunct="1">
              <a:defRPr kumimoji="0" sz="1000">
                <a:solidFill>
                  <a:schemeClr val="tx1"/>
                </a:solidFill>
              </a:defRPr>
            </a:lvl1pPr>
          </a:lstStyle>
          <a:p>
            <a:endParaRPr lang="fr-FR">
              <a:solidFill>
                <a:prstClr val="black"/>
              </a:solidFill>
              <a:latin typeface="Century Gothic"/>
            </a:endParaRPr>
          </a:p>
        </p:txBody>
      </p:sp>
      <p:sp>
        <p:nvSpPr>
          <p:cNvPr id="23" name="Espace réservé du numéro de diapositive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AEB2649B-3A93-4000-BB9C-C85374062123}" type="slidenum">
              <a:rPr lang="fr-FR" smtClean="0">
                <a:solidFill>
                  <a:prstClr val="black"/>
                </a:solidFill>
                <a:latin typeface="Century Gothic"/>
              </a:rPr>
              <a:pPr/>
              <a:t>‹N°›</a:t>
            </a:fld>
            <a:endParaRPr lang="fr-FR">
              <a:solidFill>
                <a:prstClr val="black"/>
              </a:solidFill>
              <a:latin typeface="Century Gothic"/>
            </a:endParaRPr>
          </a:p>
        </p:txBody>
      </p:sp>
    </p:spTree>
    <p:extLst>
      <p:ext uri="{BB962C8B-B14F-4D97-AF65-F5344CB8AC3E}">
        <p14:creationId xmlns:p14="http://schemas.microsoft.com/office/powerpoint/2010/main" val="207242198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wheel spokes="8"/>
  </p:transition>
  <p:hf hdr="0" ftr="0" dt="0"/>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alpha val="95000"/>
          </a:schemeClr>
        </a:soli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A0A9EA-F014-4D43-8996-FF8855EDB1AB}" type="datetimeFigureOut">
              <a:rPr lang="fr-FR" smtClean="0">
                <a:solidFill>
                  <a:prstClr val="black">
                    <a:tint val="75000"/>
                  </a:prstClr>
                </a:solidFill>
              </a:rPr>
              <a:pPr/>
              <a:t>26/04/2021</a:t>
            </a:fld>
            <a:endParaRPr lang="fr-FR">
              <a:solidFill>
                <a:prstClr val="black">
                  <a:tint val="75000"/>
                </a:prstClr>
              </a:solidFill>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solidFill>
                <a:prstClr val="black">
                  <a:tint val="75000"/>
                </a:prstClr>
              </a:solidFill>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8532D4-F122-4617-9249-4481E62DCD78}"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412507258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6.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2"/>
          <p:cNvSpPr>
            <a:spLocks noGrp="1" noChangeArrowheads="1"/>
          </p:cNvSpPr>
          <p:nvPr>
            <p:ph type="ctrTitle"/>
          </p:nvPr>
        </p:nvSpPr>
        <p:spPr>
          <a:xfrm>
            <a:off x="914400" y="0"/>
            <a:ext cx="6705600" cy="1600200"/>
          </a:xfrm>
        </p:spPr>
        <p:txBody>
          <a:bodyPr>
            <a:normAutofit fontScale="90000"/>
          </a:bodyPr>
          <a:lstStyle/>
          <a:p>
            <a:br>
              <a:rPr lang="en-US" sz="3200" b="1" dirty="0">
                <a:solidFill>
                  <a:srgbClr val="FF0000"/>
                </a:solidFill>
              </a:rPr>
            </a:br>
            <a:br>
              <a:rPr lang="en-US" sz="3200" b="1" dirty="0">
                <a:solidFill>
                  <a:srgbClr val="FF0000"/>
                </a:solidFill>
              </a:rPr>
            </a:br>
            <a:br>
              <a:rPr lang="en-US" sz="3200" b="1" dirty="0">
                <a:solidFill>
                  <a:srgbClr val="FF0000"/>
                </a:solidFill>
              </a:rPr>
            </a:br>
            <a:br>
              <a:rPr lang="en-US" sz="3200" b="1" dirty="0">
                <a:solidFill>
                  <a:srgbClr val="FF0000"/>
                </a:solidFill>
              </a:rPr>
            </a:br>
            <a:br>
              <a:rPr lang="en-US" sz="3200" b="1" dirty="0">
                <a:solidFill>
                  <a:srgbClr val="FF0000"/>
                </a:solidFill>
              </a:rPr>
            </a:br>
            <a:br>
              <a:rPr lang="en-US" sz="3200" b="1" dirty="0">
                <a:solidFill>
                  <a:srgbClr val="FF0000"/>
                </a:solidFill>
              </a:rPr>
            </a:br>
            <a:br>
              <a:rPr lang="en-US" sz="3200" b="1" dirty="0">
                <a:solidFill>
                  <a:srgbClr val="FF0000"/>
                </a:solidFill>
              </a:rPr>
            </a:br>
            <a:br>
              <a:rPr lang="en-US" sz="3200" b="1" dirty="0">
                <a:solidFill>
                  <a:srgbClr val="FF0000"/>
                </a:solidFill>
              </a:rPr>
            </a:br>
            <a:br>
              <a:rPr lang="en-US" sz="3200" b="1" dirty="0">
                <a:solidFill>
                  <a:srgbClr val="FF0000"/>
                </a:solidFill>
              </a:rPr>
            </a:br>
            <a:br>
              <a:rPr lang="en-US" sz="3200" b="1" dirty="0">
                <a:solidFill>
                  <a:srgbClr val="FF0000"/>
                </a:solidFill>
              </a:rPr>
            </a:br>
            <a:br>
              <a:rPr lang="en-US" sz="3200" b="1" dirty="0">
                <a:solidFill>
                  <a:srgbClr val="FF0000"/>
                </a:solidFill>
              </a:rPr>
            </a:br>
            <a:br>
              <a:rPr lang="en-US" sz="3200" b="1" dirty="0">
                <a:solidFill>
                  <a:srgbClr val="FF0000"/>
                </a:solidFill>
              </a:rPr>
            </a:br>
            <a:br>
              <a:rPr lang="en-US" sz="3200" b="1" dirty="0">
                <a:solidFill>
                  <a:srgbClr val="FF0000"/>
                </a:solidFill>
              </a:rPr>
            </a:br>
            <a:br>
              <a:rPr lang="en-US" sz="3200" b="1" dirty="0">
                <a:solidFill>
                  <a:srgbClr val="FF0000"/>
                </a:solidFill>
              </a:rPr>
            </a:br>
            <a:br>
              <a:rPr lang="en-US" sz="3200" b="1" dirty="0">
                <a:solidFill>
                  <a:srgbClr val="FF0000"/>
                </a:solidFill>
              </a:rPr>
            </a:br>
            <a:br>
              <a:rPr lang="en-US" sz="3200" b="1" dirty="0">
                <a:solidFill>
                  <a:srgbClr val="FF0000"/>
                </a:solidFill>
              </a:rPr>
            </a:br>
            <a:br>
              <a:rPr lang="en-US" sz="3200" b="1" dirty="0">
                <a:solidFill>
                  <a:srgbClr val="FF0000"/>
                </a:solidFill>
              </a:rPr>
            </a:br>
            <a:br>
              <a:rPr lang="en-US" sz="3200" b="1" dirty="0">
                <a:solidFill>
                  <a:srgbClr val="FF0000"/>
                </a:solidFill>
              </a:rPr>
            </a:br>
            <a:br>
              <a:rPr lang="en-US" sz="3200" b="1" dirty="0">
                <a:solidFill>
                  <a:srgbClr val="FF0000"/>
                </a:solidFill>
              </a:rPr>
            </a:br>
            <a:br>
              <a:rPr lang="en-US" sz="3200" b="1" dirty="0">
                <a:solidFill>
                  <a:srgbClr val="FF0000"/>
                </a:solidFill>
              </a:rPr>
            </a:br>
            <a:br>
              <a:rPr lang="en-US" sz="3200" b="1" dirty="0">
                <a:solidFill>
                  <a:srgbClr val="FF0000"/>
                </a:solidFill>
              </a:rPr>
            </a:br>
            <a:br>
              <a:rPr lang="en-US" sz="3200" b="1" dirty="0">
                <a:solidFill>
                  <a:srgbClr val="FF0000"/>
                </a:solidFill>
              </a:rPr>
            </a:br>
            <a:br>
              <a:rPr lang="en-US" sz="3200" b="1" dirty="0">
                <a:solidFill>
                  <a:srgbClr val="FF0000"/>
                </a:solidFill>
              </a:rPr>
            </a:br>
            <a:br>
              <a:rPr lang="en-US" sz="3200" b="1" dirty="0">
                <a:solidFill>
                  <a:srgbClr val="FF0000"/>
                </a:solidFill>
              </a:rPr>
            </a:br>
            <a:br>
              <a:rPr lang="en-US" sz="3200" b="1" dirty="0">
                <a:solidFill>
                  <a:srgbClr val="FF0000"/>
                </a:solidFill>
              </a:rPr>
            </a:br>
            <a:br>
              <a:rPr lang="en-US" sz="3200" b="1" dirty="0">
                <a:solidFill>
                  <a:srgbClr val="FF0000"/>
                </a:solidFill>
              </a:rPr>
            </a:br>
            <a:br>
              <a:rPr lang="en-US" sz="2400" b="1" dirty="0">
                <a:solidFill>
                  <a:srgbClr val="009644"/>
                </a:solidFill>
              </a:rPr>
            </a:br>
            <a:r>
              <a:rPr lang="fr-FR" sz="2400" b="1" dirty="0">
                <a:solidFill>
                  <a:srgbClr val="009644"/>
                </a:solidFill>
              </a:rPr>
              <a:t> </a:t>
            </a:r>
            <a:br>
              <a:rPr lang="fr-FR" sz="2400" b="1" dirty="0">
                <a:solidFill>
                  <a:srgbClr val="009644"/>
                </a:solidFill>
              </a:rPr>
            </a:br>
            <a:endParaRPr lang="fr-FR" sz="2400" dirty="0">
              <a:solidFill>
                <a:srgbClr val="C00000"/>
              </a:solidFill>
            </a:endParaRPr>
          </a:p>
        </p:txBody>
      </p:sp>
      <p:sp>
        <p:nvSpPr>
          <p:cNvPr id="9" name="Rectangle 4"/>
          <p:cNvSpPr>
            <a:spLocks noChangeArrowheads="1"/>
          </p:cNvSpPr>
          <p:nvPr/>
        </p:nvSpPr>
        <p:spPr bwMode="auto">
          <a:xfrm>
            <a:off x="145855" y="2204864"/>
            <a:ext cx="8906966" cy="29115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marL="274320" lvl="0" indent="-274320" algn="ctr">
              <a:spcBef>
                <a:spcPct val="20000"/>
              </a:spcBef>
              <a:buClr>
                <a:schemeClr val="accent3"/>
              </a:buClr>
              <a:buSzPct val="95000"/>
              <a:defRPr/>
            </a:pPr>
            <a:endParaRPr lang="fr-FR" sz="2000" b="1" dirty="0">
              <a:solidFill>
                <a:srgbClr val="000000"/>
              </a:solidFill>
              <a:latin typeface="Century Gothic"/>
              <a:ea typeface="Calibri" charset="0"/>
              <a:cs typeface="Bebas Neue" charset="0"/>
            </a:endParaRPr>
          </a:p>
          <a:p>
            <a:pPr marL="274320" lvl="0" indent="-274320" algn="ctr">
              <a:spcBef>
                <a:spcPct val="20000"/>
              </a:spcBef>
              <a:buClr>
                <a:schemeClr val="accent3"/>
              </a:buClr>
              <a:buSzPct val="95000"/>
              <a:defRPr/>
            </a:pPr>
            <a:r>
              <a:rPr lang="fr-FR" sz="2000" b="1" dirty="0">
                <a:solidFill>
                  <a:schemeClr val="tx2"/>
                </a:solidFill>
                <a:latin typeface="Century Gothic"/>
                <a:ea typeface="Calibri" charset="0"/>
                <a:cs typeface="Bebas Neue" charset="0"/>
              </a:rPr>
              <a:t> </a:t>
            </a:r>
            <a:endParaRPr lang="fr-FR" sz="2800" b="1" spc="300" dirty="0">
              <a:ln w="11430" cmpd="sng">
                <a:solidFill>
                  <a:srgbClr val="0F6FC6">
                    <a:tint val="10000"/>
                  </a:srgbClr>
                </a:solidFill>
                <a:prstDash val="solid"/>
                <a:miter lim="800000"/>
              </a:ln>
              <a:solidFill>
                <a:schemeClr val="tx2"/>
              </a:solidFill>
              <a:effectLst>
                <a:glow rad="45500">
                  <a:srgbClr val="0F6FC6">
                    <a:satMod val="220000"/>
                    <a:alpha val="35000"/>
                  </a:srgbClr>
                </a:glow>
              </a:effectLst>
              <a:latin typeface="Century Gothic"/>
            </a:endParaRPr>
          </a:p>
          <a:p>
            <a:pPr marL="274320" lvl="0" indent="-274320" algn="ctr">
              <a:spcBef>
                <a:spcPct val="20000"/>
              </a:spcBef>
              <a:buClr>
                <a:schemeClr val="accent3"/>
              </a:buClr>
              <a:buSzPct val="95000"/>
              <a:defRPr/>
            </a:pPr>
            <a:r>
              <a:rPr lang="fr-FR" sz="2800" b="1" spc="300" dirty="0">
                <a:ln w="11430" cmpd="sng">
                  <a:solidFill>
                    <a:srgbClr val="0F6FC6">
                      <a:tint val="10000"/>
                    </a:srgbClr>
                  </a:solidFill>
                  <a:prstDash val="solid"/>
                  <a:miter lim="800000"/>
                </a:ln>
                <a:solidFill>
                  <a:schemeClr val="tx2"/>
                </a:solidFill>
                <a:effectLst>
                  <a:glow rad="45500">
                    <a:srgbClr val="0F6FC6">
                      <a:satMod val="220000"/>
                      <a:alpha val="35000"/>
                    </a:srgbClr>
                  </a:glow>
                </a:effectLst>
                <a:latin typeface="Century Gothic"/>
              </a:rPr>
              <a:t>EVALUATION DES RECOMMANDATIONS</a:t>
            </a:r>
          </a:p>
          <a:p>
            <a:pPr marL="274320" lvl="0" indent="-274320" algn="ctr">
              <a:spcBef>
                <a:spcPct val="20000"/>
              </a:spcBef>
              <a:buClr>
                <a:schemeClr val="accent3"/>
              </a:buClr>
              <a:buSzPct val="95000"/>
              <a:defRPr/>
            </a:pPr>
            <a:r>
              <a:rPr lang="fr-FR" sz="2800" b="1" spc="300" dirty="0">
                <a:ln w="11430" cmpd="sng">
                  <a:solidFill>
                    <a:srgbClr val="0F6FC6">
                      <a:tint val="10000"/>
                    </a:srgbClr>
                  </a:solidFill>
                  <a:prstDash val="solid"/>
                  <a:miter lim="800000"/>
                </a:ln>
                <a:solidFill>
                  <a:schemeClr val="tx2"/>
                </a:solidFill>
                <a:effectLst>
                  <a:glow rad="45500">
                    <a:srgbClr val="0F6FC6">
                      <a:satMod val="220000"/>
                      <a:alpha val="35000"/>
                    </a:srgbClr>
                  </a:glow>
                </a:effectLst>
                <a:latin typeface="Century Gothic"/>
              </a:rPr>
              <a:t> DE LA 24</a:t>
            </a:r>
            <a:r>
              <a:rPr lang="fr-FR" sz="2800" b="1" spc="300" baseline="30000" dirty="0">
                <a:ln w="11430" cmpd="sng">
                  <a:solidFill>
                    <a:srgbClr val="0F6FC6">
                      <a:tint val="10000"/>
                    </a:srgbClr>
                  </a:solidFill>
                  <a:prstDash val="solid"/>
                  <a:miter lim="800000"/>
                </a:ln>
                <a:solidFill>
                  <a:schemeClr val="tx2"/>
                </a:solidFill>
                <a:effectLst>
                  <a:glow rad="45500">
                    <a:srgbClr val="0F6FC6">
                      <a:satMod val="220000"/>
                      <a:alpha val="35000"/>
                    </a:srgbClr>
                  </a:glow>
                </a:effectLst>
                <a:latin typeface="Century Gothic"/>
              </a:rPr>
              <a:t>ème</a:t>
            </a:r>
            <a:r>
              <a:rPr lang="fr-FR" sz="2800" b="1" spc="300" dirty="0">
                <a:ln w="11430" cmpd="sng">
                  <a:solidFill>
                    <a:srgbClr val="0F6FC6">
                      <a:tint val="10000"/>
                    </a:srgbClr>
                  </a:solidFill>
                  <a:prstDash val="solid"/>
                  <a:miter lim="800000"/>
                </a:ln>
                <a:solidFill>
                  <a:schemeClr val="tx2"/>
                </a:solidFill>
                <a:effectLst>
                  <a:glow rad="45500">
                    <a:srgbClr val="0F6FC6">
                      <a:satMod val="220000"/>
                      <a:alpha val="35000"/>
                    </a:srgbClr>
                  </a:glow>
                </a:effectLst>
                <a:latin typeface="Century Gothic"/>
              </a:rPr>
              <a:t> CONFERENCE DES DGD</a:t>
            </a:r>
          </a:p>
          <a:p>
            <a:pPr marL="274320" lvl="0" indent="-274320" algn="ctr">
              <a:spcBef>
                <a:spcPct val="20000"/>
              </a:spcBef>
              <a:buClr>
                <a:schemeClr val="accent3"/>
              </a:buClr>
              <a:buSzPct val="95000"/>
              <a:defRPr/>
            </a:pPr>
            <a:endParaRPr lang="fr-FR" sz="2400" b="1" i="1" u="sng" spc="300" dirty="0">
              <a:ln w="11430" cmpd="sng">
                <a:solidFill>
                  <a:srgbClr val="0F6FC6">
                    <a:tint val="10000"/>
                  </a:srgbClr>
                </a:solidFill>
                <a:prstDash val="solid"/>
                <a:miter lim="800000"/>
              </a:ln>
              <a:effectLst>
                <a:glow rad="45500">
                  <a:srgbClr val="0F6FC6">
                    <a:satMod val="220000"/>
                    <a:alpha val="35000"/>
                  </a:srgbClr>
                </a:glow>
              </a:effectLst>
              <a:latin typeface="Century Gothic"/>
            </a:endParaRPr>
          </a:p>
          <a:p>
            <a:pPr marL="274320" lvl="0" indent="-274320" algn="ctr">
              <a:spcBef>
                <a:spcPct val="20000"/>
              </a:spcBef>
              <a:buClr>
                <a:schemeClr val="accent3"/>
              </a:buClr>
              <a:buSzPct val="95000"/>
              <a:defRPr/>
            </a:pPr>
            <a:endParaRPr lang="fr-FR" sz="1600" dirty="0">
              <a:solidFill>
                <a:srgbClr val="C00000"/>
              </a:solidFill>
              <a:effectLst>
                <a:outerShdw blurRad="38100" dist="38100" dir="2700000" algn="tl">
                  <a:srgbClr val="000000">
                    <a:alpha val="43137"/>
                  </a:srgbClr>
                </a:outerShdw>
              </a:effectLst>
            </a:endParaRPr>
          </a:p>
          <a:p>
            <a:pPr algn="ctr"/>
            <a:r>
              <a:rPr lang="fr-FR" sz="2400" dirty="0">
                <a:solidFill>
                  <a:srgbClr val="C00000"/>
                </a:solidFill>
                <a:latin typeface="Century Gothic"/>
                <a:ea typeface="Calibri" charset="0"/>
                <a:cs typeface="Bebas Neue" charset="0"/>
              </a:rPr>
              <a:t> </a:t>
            </a:r>
          </a:p>
        </p:txBody>
      </p:sp>
      <p:sp>
        <p:nvSpPr>
          <p:cNvPr id="10" name="ZoneTexte 9"/>
          <p:cNvSpPr txBox="1">
            <a:spLocks noChangeArrowheads="1"/>
          </p:cNvSpPr>
          <p:nvPr/>
        </p:nvSpPr>
        <p:spPr bwMode="auto">
          <a:xfrm>
            <a:off x="2317752" y="5986965"/>
            <a:ext cx="4813300" cy="8617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fr-FR" dirty="0">
                <a:solidFill>
                  <a:prstClr val="black"/>
                </a:solidFill>
              </a:rPr>
              <a:t>Par le Cabinet de la Vice-présidence de l’OMD-AOC</a:t>
            </a:r>
            <a:endParaRPr lang="fr-FR" sz="1400" dirty="0">
              <a:solidFill>
                <a:srgbClr val="FFFFFF"/>
              </a:solidFill>
              <a:cs typeface="Arial" charset="0"/>
            </a:endParaRPr>
          </a:p>
          <a:p>
            <a:pPr algn="ctr" eaLnBrk="1" hangingPunct="1"/>
            <a:endParaRPr lang="fr-FR" sz="1400" dirty="0">
              <a:solidFill>
                <a:srgbClr val="FFFFFF"/>
              </a:solidFill>
              <a:cs typeface="Arial" charset="0"/>
            </a:endParaRPr>
          </a:p>
        </p:txBody>
      </p:sp>
      <p:pic>
        <p:nvPicPr>
          <p:cNvPr id="161795" name="Image 2" descr="le Directeur Général des Douanes aux 127°/128° sessions du conseil de l'OMD  | Douanes Madagascar">
            <a:extLst>
              <a:ext uri="{FF2B5EF4-FFF2-40B4-BE49-F238E27FC236}">
                <a16:creationId xmlns:a16="http://schemas.microsoft.com/office/drawing/2014/main" id="{2D055A93-DD15-47F0-95EA-1A775756AA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6136" y="62701"/>
            <a:ext cx="884238" cy="828675"/>
          </a:xfrm>
          <a:prstGeom prst="rect">
            <a:avLst/>
          </a:prstGeom>
          <a:noFill/>
          <a:extLst>
            <a:ext uri="{909E8E84-426E-40DD-AFC4-6F175D3DCCD1}">
              <a14:hiddenFill xmlns:a14="http://schemas.microsoft.com/office/drawing/2010/main">
                <a:solidFill>
                  <a:srgbClr val="FFFFFF"/>
                </a:solidFill>
              </a14:hiddenFill>
            </a:ext>
          </a:extLst>
        </p:spPr>
      </p:pic>
      <p:sp>
        <p:nvSpPr>
          <p:cNvPr id="4" name="Zone de texte 1">
            <a:extLst>
              <a:ext uri="{FF2B5EF4-FFF2-40B4-BE49-F238E27FC236}">
                <a16:creationId xmlns:a16="http://schemas.microsoft.com/office/drawing/2014/main" id="{D08EE2A5-AA04-452E-85C1-58B7CCC43E00}"/>
              </a:ext>
            </a:extLst>
          </p:cNvPr>
          <p:cNvSpPr txBox="1">
            <a:spLocks noChangeArrowheads="1"/>
          </p:cNvSpPr>
          <p:nvPr/>
        </p:nvSpPr>
        <p:spPr bwMode="auto">
          <a:xfrm>
            <a:off x="2910880" y="404664"/>
            <a:ext cx="3505200" cy="390525"/>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1pPr>
            <a:lvl2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2pPr>
            <a:lvl3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3pPr>
            <a:lvl4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4pPr>
            <a:lvl5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5pPr>
            <a:lvl6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6pPr>
            <a:lvl7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7pPr>
            <a:lvl8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8pPr>
            <a:lvl9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en-GB" altLang="fr-FR" sz="1000" b="1" i="0" u="none" strike="noStrike" cap="none" normalizeH="0" baseline="0">
                <a:ln>
                  <a:noFill/>
                </a:ln>
                <a:solidFill>
                  <a:srgbClr val="808080"/>
                </a:solidFill>
                <a:effectLst/>
                <a:latin typeface="Arial Narrow" panose="020B0606020202030204" pitchFamily="34" charset="0"/>
                <a:ea typeface="Calibri" panose="020F0502020204030204" pitchFamily="34" charset="0"/>
                <a:cs typeface="Arial" panose="020B0604020202020204" pitchFamily="34" charset="0"/>
              </a:rPr>
              <a:t>Office of the Vice-President of the World Customs Organization for the West and Central Africa Region</a:t>
            </a:r>
            <a:endParaRPr kumimoji="0" lang="en-GB" altLang="fr-FR" sz="4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endParaRPr kumimoji="0" lang="en-GB" altLang="fr-FR" sz="1800" b="0" i="0" u="none" strike="noStrike" cap="none" normalizeH="0" baseline="0">
              <a:ln>
                <a:noFill/>
              </a:ln>
              <a:solidFill>
                <a:schemeClr val="tx1"/>
              </a:solidFill>
              <a:effectLst/>
              <a:latin typeface="Arial" panose="020B0604020202020204" pitchFamily="34" charset="0"/>
            </a:endParaRPr>
          </a:p>
        </p:txBody>
      </p:sp>
      <p:sp>
        <p:nvSpPr>
          <p:cNvPr id="5" name="Zone de texte 3">
            <a:extLst>
              <a:ext uri="{FF2B5EF4-FFF2-40B4-BE49-F238E27FC236}">
                <a16:creationId xmlns:a16="http://schemas.microsoft.com/office/drawing/2014/main" id="{A4B59190-50C4-4F59-A99B-AAE81DF10686}"/>
              </a:ext>
            </a:extLst>
          </p:cNvPr>
          <p:cNvSpPr txBox="1">
            <a:spLocks noChangeArrowheads="1"/>
          </p:cNvSpPr>
          <p:nvPr/>
        </p:nvSpPr>
        <p:spPr bwMode="auto">
          <a:xfrm>
            <a:off x="6808490" y="873349"/>
            <a:ext cx="1612900" cy="622300"/>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9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REPUBLIQUE DU CONGO</a:t>
            </a:r>
            <a:endParaRPr kumimoji="0" lang="fr-FR" altLang="fr-FR" sz="4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9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Unit</a:t>
            </a:r>
            <a:r>
              <a:rPr kumimoji="0" lang="fr-FR" altLang="fr-FR" sz="9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é</a:t>
            </a:r>
            <a:r>
              <a:rPr kumimoji="0" lang="fr-FR" altLang="fr-FR" sz="9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*Travail*Progr</a:t>
            </a:r>
            <a:r>
              <a:rPr kumimoji="0" lang="fr-FR" altLang="fr-FR" sz="9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è</a:t>
            </a:r>
            <a:r>
              <a:rPr kumimoji="0" lang="fr-FR" altLang="fr-FR" sz="9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s</a:t>
            </a:r>
            <a:endParaRPr kumimoji="0" lang="fr-FR" altLang="fr-FR" sz="4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9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a:t>
            </a:r>
            <a:endParaRPr kumimoji="0" lang="fr-FR" altLang="fr-FR"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6" name="Zone de texte 11">
            <a:extLst>
              <a:ext uri="{FF2B5EF4-FFF2-40B4-BE49-F238E27FC236}">
                <a16:creationId xmlns:a16="http://schemas.microsoft.com/office/drawing/2014/main" id="{7873A4B3-C55C-4FA9-BADC-25E1664FB69B}"/>
              </a:ext>
            </a:extLst>
          </p:cNvPr>
          <p:cNvSpPr txBox="1">
            <a:spLocks noChangeArrowheads="1"/>
          </p:cNvSpPr>
          <p:nvPr/>
        </p:nvSpPr>
        <p:spPr bwMode="auto">
          <a:xfrm>
            <a:off x="6724839" y="1360308"/>
            <a:ext cx="1846263" cy="669925"/>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9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DIRECTION GENERALE DES DOUANES ET DES</a:t>
            </a:r>
            <a:r>
              <a:rPr kumimoji="0" lang="fr-FR" altLang="fr-FR" sz="900" b="1" i="0" u="none" strike="noStrike" cap="none" normalizeH="0" baseline="0" dirty="0">
                <a:ln>
                  <a:noFill/>
                </a:ln>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kumimoji="0" lang="fr-FR" altLang="fr-FR" sz="9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DROITS INDIRECTS</a:t>
            </a:r>
            <a:endParaRPr kumimoji="0" lang="fr-FR" altLang="fr-FR" sz="4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1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endParaRPr kumimoji="0" lang="fr-FR" altLang="fr-FR"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pic>
        <p:nvPicPr>
          <p:cNvPr id="161794" name="Picture 2" descr="logo copie">
            <a:extLst>
              <a:ext uri="{FF2B5EF4-FFF2-40B4-BE49-F238E27FC236}">
                <a16:creationId xmlns:a16="http://schemas.microsoft.com/office/drawing/2014/main" id="{CE4B690A-EE5F-4232-B64B-76E101E29DC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52320" y="98995"/>
            <a:ext cx="577982" cy="827727"/>
          </a:xfrm>
          <a:prstGeom prst="rect">
            <a:avLst/>
          </a:prstGeom>
          <a:noFill/>
          <a:extLst>
            <a:ext uri="{909E8E84-426E-40DD-AFC4-6F175D3DCCD1}">
              <a14:hiddenFill xmlns:a14="http://schemas.microsoft.com/office/drawing/2010/main">
                <a:solidFill>
                  <a:srgbClr val="FFFFFF"/>
                </a:solidFill>
              </a14:hiddenFill>
            </a:ext>
          </a:extLst>
        </p:spPr>
      </p:pic>
      <p:sp>
        <p:nvSpPr>
          <p:cNvPr id="7" name="Zone de texte 4">
            <a:extLst>
              <a:ext uri="{FF2B5EF4-FFF2-40B4-BE49-F238E27FC236}">
                <a16:creationId xmlns:a16="http://schemas.microsoft.com/office/drawing/2014/main" id="{96110956-3691-4A73-A2E0-043C7E3623EC}"/>
              </a:ext>
            </a:extLst>
          </p:cNvPr>
          <p:cNvSpPr txBox="1">
            <a:spLocks noChangeArrowheads="1"/>
          </p:cNvSpPr>
          <p:nvPr/>
        </p:nvSpPr>
        <p:spPr bwMode="auto">
          <a:xfrm>
            <a:off x="179512" y="847301"/>
            <a:ext cx="2065338" cy="146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fr-FR" sz="1000" b="1" i="0" u="none" strike="noStrike" cap="none" normalizeH="0" baseline="0" dirty="0">
                <a:ln>
                  <a:noFill/>
                </a:ln>
                <a:solidFill>
                  <a:srgbClr val="7030A0"/>
                </a:solidFill>
                <a:effectLst/>
                <a:latin typeface="Arial" panose="020B0604020202020204" pitchFamily="34" charset="0"/>
                <a:ea typeface="Calibri" panose="020F0502020204030204" pitchFamily="34" charset="0"/>
                <a:cs typeface="Arial" panose="020B0604020202020204" pitchFamily="34" charset="0"/>
              </a:rPr>
              <a:t>ORGANISATION MONDIALE DES DOUANES</a:t>
            </a:r>
            <a:endParaRPr kumimoji="0" lang="en-GB" altLang="fr-FR" sz="1000" b="1" i="0" u="none" strike="noStrike" cap="none" normalizeH="0" baseline="0" dirty="0">
              <a:ln>
                <a:noFill/>
              </a:ln>
              <a:solidFill>
                <a:srgbClr val="808080"/>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fr-FR" sz="1000" b="1" i="0" u="none" strike="noStrike" cap="none" normalizeH="0" baseline="0" dirty="0">
                <a:ln>
                  <a:noFill/>
                </a:ln>
                <a:solidFill>
                  <a:srgbClr val="808080"/>
                </a:solidFill>
                <a:effectLst/>
                <a:latin typeface="Arial" panose="020B0604020202020204" pitchFamily="34" charset="0"/>
                <a:ea typeface="Calibri" panose="020F0502020204030204" pitchFamily="34" charset="0"/>
                <a:cs typeface="Arial" panose="020B0604020202020204" pitchFamily="34" charset="0"/>
              </a:rPr>
              <a:t>WORLD CUSTOMS ORGANIZATION</a:t>
            </a:r>
            <a:r>
              <a:rPr kumimoji="0" lang="en-GB" altLang="fr-FR" sz="400" b="0" i="0" u="none" strike="noStrike" cap="none" normalizeH="0" baseline="0" dirty="0">
                <a:ln>
                  <a:noFill/>
                </a:ln>
                <a:solidFill>
                  <a:schemeClr val="tx1"/>
                </a:solidFill>
                <a:effectLst/>
              </a:rPr>
              <a:t> </a:t>
            </a:r>
            <a:endParaRPr kumimoji="0" lang="en-GB" altLang="fr-FR" sz="1800" b="0" i="0" u="none" strike="noStrike" cap="none" normalizeH="0" baseline="0" dirty="0">
              <a:ln>
                <a:noFill/>
              </a:ln>
              <a:solidFill>
                <a:schemeClr val="tx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fr-FR" sz="1000" b="1" i="0" u="none" strike="noStrike" cap="none" normalizeH="0" baseline="0" dirty="0">
                <a:ln>
                  <a:noFill/>
                </a:ln>
                <a:solidFill>
                  <a:srgbClr val="7030A0"/>
                </a:solidFill>
                <a:effectLst/>
                <a:latin typeface="Arial" panose="020B0604020202020204" pitchFamily="34" charset="0"/>
                <a:ea typeface="Calibri" panose="020F0502020204030204" pitchFamily="34" charset="0"/>
                <a:cs typeface="Arial" panose="020B0604020202020204" pitchFamily="34" charset="0"/>
              </a:rPr>
              <a:t>VICE-PRESIDENCE OMD-AOC</a:t>
            </a:r>
            <a:endParaRPr kumimoji="0" lang="en-GB" altLang="fr-FR" sz="4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fr-FR" sz="1000" b="1" i="0" u="none" strike="noStrike" cap="none" normalizeH="0" baseline="0" dirty="0">
                <a:ln>
                  <a:noFill/>
                </a:ln>
                <a:solidFill>
                  <a:srgbClr val="808080"/>
                </a:solidFill>
                <a:effectLst/>
                <a:latin typeface="Arial" panose="020B0604020202020204" pitchFamily="34" charset="0"/>
                <a:ea typeface="Calibri" panose="020F0502020204030204" pitchFamily="34" charset="0"/>
                <a:cs typeface="Arial" panose="020B0604020202020204" pitchFamily="34" charset="0"/>
              </a:rPr>
              <a:t>WCO-WCA VICE-PRESIDENCY</a:t>
            </a:r>
            <a:endParaRPr kumimoji="0" lang="en-GB" altLang="fr-FR" sz="4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fr-FR" sz="1200" b="1" i="0" u="none" strike="noStrike" cap="none" normalizeH="0" baseline="0" dirty="0">
                <a:ln>
                  <a:noFill/>
                </a:ln>
                <a:solidFill>
                  <a:schemeClr val="tx1"/>
                </a:solidFill>
                <a:effectLst/>
                <a:latin typeface="Arial Narrow" panose="020B0606020202030204" pitchFamily="34" charset="0"/>
                <a:ea typeface="Calibri" panose="020F0502020204030204" pitchFamily="34" charset="0"/>
                <a:cs typeface="Arial" panose="020B0604020202020204" pitchFamily="34" charset="0"/>
              </a:rPr>
              <a:t>RAP21-8a</a:t>
            </a:r>
            <a:endParaRPr kumimoji="0" lang="en-GB" altLang="fr-FR"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fr-FR" sz="1800" b="0" i="0" u="none" strike="noStrike" cap="none" normalizeH="0" baseline="0" dirty="0">
              <a:ln>
                <a:noFill/>
              </a:ln>
              <a:solidFill>
                <a:schemeClr val="tx1"/>
              </a:solidFill>
              <a:effectLst/>
              <a:latin typeface="Arial" panose="020B0604020202020204" pitchFamily="34" charset="0"/>
            </a:endParaRPr>
          </a:p>
        </p:txBody>
      </p:sp>
      <p:sp>
        <p:nvSpPr>
          <p:cNvPr id="8" name="Zone de texte 8">
            <a:extLst>
              <a:ext uri="{FF2B5EF4-FFF2-40B4-BE49-F238E27FC236}">
                <a16:creationId xmlns:a16="http://schemas.microsoft.com/office/drawing/2014/main" id="{5ADF69C2-9340-4738-A5CE-4C11194EAF75}"/>
              </a:ext>
            </a:extLst>
          </p:cNvPr>
          <p:cNvSpPr txBox="1">
            <a:spLocks noChangeArrowheads="1"/>
          </p:cNvSpPr>
          <p:nvPr/>
        </p:nvSpPr>
        <p:spPr bwMode="auto">
          <a:xfrm>
            <a:off x="2135991" y="373955"/>
            <a:ext cx="4770610" cy="504056"/>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400" b="1" i="0" u="none" strike="noStrike" cap="none" normalizeH="0" baseline="0" dirty="0">
                <a:ln>
                  <a:noFill/>
                </a:ln>
                <a:solidFill>
                  <a:srgbClr val="7030A0"/>
                </a:solidFill>
                <a:effectLst/>
                <a:latin typeface="Arial Narrow" panose="020B0606020202030204" pitchFamily="34" charset="0"/>
                <a:ea typeface="Calibri" panose="020F0502020204030204" pitchFamily="34" charset="0"/>
                <a:cs typeface="Arial" panose="020B0604020202020204" pitchFamily="34" charset="0"/>
              </a:rPr>
              <a:t>Cabinet du Vice-Pr</a:t>
            </a:r>
            <a:r>
              <a:rPr kumimoji="0" lang="fr-FR" altLang="fr-FR" sz="1400" b="1" i="0" u="none" strike="noStrike" cap="none" normalizeH="0" baseline="0" dirty="0">
                <a:ln>
                  <a:noFill/>
                </a:ln>
                <a:solidFill>
                  <a:srgbClr val="7030A0"/>
                </a:solidFill>
                <a:effectLst/>
                <a:latin typeface="Calibri" panose="020F0502020204030204" pitchFamily="34" charset="0"/>
                <a:ea typeface="Calibri" panose="020F0502020204030204" pitchFamily="34" charset="0"/>
                <a:cs typeface="Arial" panose="020B0604020202020204" pitchFamily="34" charset="0"/>
              </a:rPr>
              <a:t>é</a:t>
            </a:r>
            <a:r>
              <a:rPr kumimoji="0" lang="fr-FR" altLang="fr-FR" sz="1400" b="1" i="0" u="none" strike="noStrike" cap="none" normalizeH="0" baseline="0" dirty="0">
                <a:ln>
                  <a:noFill/>
                </a:ln>
                <a:solidFill>
                  <a:srgbClr val="7030A0"/>
                </a:solidFill>
                <a:effectLst/>
                <a:latin typeface="Arial Narrow" panose="020B0606020202030204" pitchFamily="34" charset="0"/>
                <a:ea typeface="Calibri" panose="020F0502020204030204" pitchFamily="34" charset="0"/>
                <a:cs typeface="Arial" panose="020B0604020202020204" pitchFamily="34" charset="0"/>
              </a:rPr>
              <a:t>sident de l</a:t>
            </a:r>
            <a:r>
              <a:rPr kumimoji="0" lang="fr-FR" altLang="fr-FR" sz="1400" b="1" i="0" u="none" strike="noStrike" cap="none" normalizeH="0" baseline="0" dirty="0">
                <a:ln>
                  <a:noFill/>
                </a:ln>
                <a:solidFill>
                  <a:srgbClr val="7030A0"/>
                </a:solidFill>
                <a:effectLst/>
                <a:latin typeface="Calibri" panose="020F0502020204030204" pitchFamily="34" charset="0"/>
                <a:ea typeface="Calibri" panose="020F0502020204030204" pitchFamily="34" charset="0"/>
                <a:cs typeface="Arial" panose="020B0604020202020204" pitchFamily="34" charset="0"/>
              </a:rPr>
              <a:t>’</a:t>
            </a:r>
            <a:r>
              <a:rPr kumimoji="0" lang="fr-FR" altLang="fr-FR" sz="1400" b="1" i="0" u="none" strike="noStrike" cap="none" normalizeH="0" baseline="0" dirty="0">
                <a:ln>
                  <a:noFill/>
                </a:ln>
                <a:solidFill>
                  <a:srgbClr val="7030A0"/>
                </a:solidFill>
                <a:effectLst/>
                <a:latin typeface="Arial Narrow" panose="020B0606020202030204" pitchFamily="34" charset="0"/>
                <a:ea typeface="Calibri" panose="020F0502020204030204" pitchFamily="34" charset="0"/>
                <a:cs typeface="Arial" panose="020B0604020202020204" pitchFamily="34" charset="0"/>
              </a:rPr>
              <a:t>Organisation Mondiale des Douanes pour la R</a:t>
            </a:r>
            <a:r>
              <a:rPr kumimoji="0" lang="fr-FR" altLang="fr-FR" sz="1400" b="1" i="0" u="none" strike="noStrike" cap="none" normalizeH="0" baseline="0" dirty="0">
                <a:ln>
                  <a:noFill/>
                </a:ln>
                <a:solidFill>
                  <a:srgbClr val="7030A0"/>
                </a:solidFill>
                <a:effectLst/>
                <a:latin typeface="Calibri" panose="020F0502020204030204" pitchFamily="34" charset="0"/>
                <a:ea typeface="Calibri" panose="020F0502020204030204" pitchFamily="34" charset="0"/>
                <a:cs typeface="Arial" panose="020B0604020202020204" pitchFamily="34" charset="0"/>
              </a:rPr>
              <a:t>é</a:t>
            </a:r>
            <a:r>
              <a:rPr kumimoji="0" lang="fr-FR" altLang="fr-FR" sz="1400" b="1" i="0" u="none" strike="noStrike" cap="none" normalizeH="0" baseline="0" dirty="0">
                <a:ln>
                  <a:noFill/>
                </a:ln>
                <a:solidFill>
                  <a:srgbClr val="7030A0"/>
                </a:solidFill>
                <a:effectLst/>
                <a:latin typeface="Arial Narrow" panose="020B0606020202030204" pitchFamily="34" charset="0"/>
                <a:ea typeface="Calibri" panose="020F0502020204030204" pitchFamily="34" charset="0"/>
                <a:cs typeface="Arial" panose="020B0604020202020204" pitchFamily="34" charset="0"/>
              </a:rPr>
              <a:t>gion de l</a:t>
            </a:r>
            <a:r>
              <a:rPr kumimoji="0" lang="fr-FR" altLang="fr-FR" sz="1400" b="1" i="0" u="none" strike="noStrike" cap="none" normalizeH="0" baseline="0" dirty="0">
                <a:ln>
                  <a:noFill/>
                </a:ln>
                <a:solidFill>
                  <a:srgbClr val="7030A0"/>
                </a:solidFill>
                <a:effectLst/>
                <a:latin typeface="Calibri" panose="020F0502020204030204" pitchFamily="34" charset="0"/>
                <a:ea typeface="Calibri" panose="020F0502020204030204" pitchFamily="34" charset="0"/>
                <a:cs typeface="Arial" panose="020B0604020202020204" pitchFamily="34" charset="0"/>
              </a:rPr>
              <a:t>’</a:t>
            </a:r>
            <a:r>
              <a:rPr kumimoji="0" lang="fr-FR" altLang="fr-FR" sz="1400" b="1" i="0" u="none" strike="noStrike" cap="none" normalizeH="0" baseline="0" dirty="0">
                <a:ln>
                  <a:noFill/>
                </a:ln>
                <a:solidFill>
                  <a:srgbClr val="7030A0"/>
                </a:solidFill>
                <a:effectLst/>
                <a:latin typeface="Arial Narrow" panose="020B0606020202030204" pitchFamily="34" charset="0"/>
                <a:ea typeface="Calibri" panose="020F0502020204030204" pitchFamily="34" charset="0"/>
                <a:cs typeface="Arial" panose="020B0604020202020204" pitchFamily="34" charset="0"/>
              </a:rPr>
              <a:t>Afrique Occidentale et Centrale</a:t>
            </a:r>
            <a:endParaRPr kumimoji="0" lang="fr-FR" altLang="fr-FR" sz="1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12" name="Rectangle 8">
            <a:extLst>
              <a:ext uri="{FF2B5EF4-FFF2-40B4-BE49-F238E27FC236}">
                <a16:creationId xmlns:a16="http://schemas.microsoft.com/office/drawing/2014/main" id="{331FA43D-1889-4BF1-96BD-9993174E15B8}"/>
              </a:ext>
            </a:extLst>
          </p:cNvPr>
          <p:cNvSpPr>
            <a:spLocks noChangeArrowheads="1"/>
          </p:cNvSpPr>
          <p:nvPr/>
        </p:nvSpPr>
        <p:spPr bwMode="auto">
          <a:xfrm>
            <a:off x="1691680" y="-52536"/>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3" name="Rectangle 13">
            <a:extLst>
              <a:ext uri="{FF2B5EF4-FFF2-40B4-BE49-F238E27FC236}">
                <a16:creationId xmlns:a16="http://schemas.microsoft.com/office/drawing/2014/main" id="{9CAD9C21-0C18-4967-9B41-501770B85CF9}"/>
              </a:ext>
            </a:extLst>
          </p:cNvPr>
          <p:cNvSpPr>
            <a:spLocks noChangeArrowheads="1"/>
          </p:cNvSpPr>
          <p:nvPr/>
        </p:nvSpPr>
        <p:spPr bwMode="auto">
          <a:xfrm>
            <a:off x="1691680" y="404664"/>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endParaRPr kumimoji="0" lang="fr-FR" altLang="fr-FR"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14" name="Rectangle 15">
            <a:extLst>
              <a:ext uri="{FF2B5EF4-FFF2-40B4-BE49-F238E27FC236}">
                <a16:creationId xmlns:a16="http://schemas.microsoft.com/office/drawing/2014/main" id="{61032222-F25C-41CB-9B96-9F4A94737F92}"/>
              </a:ext>
            </a:extLst>
          </p:cNvPr>
          <p:cNvSpPr>
            <a:spLocks noChangeArrowheads="1"/>
          </p:cNvSpPr>
          <p:nvPr/>
        </p:nvSpPr>
        <p:spPr bwMode="auto">
          <a:xfrm>
            <a:off x="1691680" y="86186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0" name="Zone de texte 1">
            <a:extLst>
              <a:ext uri="{FF2B5EF4-FFF2-40B4-BE49-F238E27FC236}">
                <a16:creationId xmlns:a16="http://schemas.microsoft.com/office/drawing/2014/main" id="{387A6DB2-7383-4C44-A9B1-571642A34FB5}"/>
              </a:ext>
            </a:extLst>
          </p:cNvPr>
          <p:cNvSpPr txBox="1"/>
          <p:nvPr/>
        </p:nvSpPr>
        <p:spPr>
          <a:xfrm>
            <a:off x="2317753" y="938913"/>
            <a:ext cx="4407086" cy="390525"/>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GB" sz="1400" b="1" dirty="0">
                <a:solidFill>
                  <a:srgbClr val="808080"/>
                </a:solidFill>
                <a:effectLst/>
                <a:latin typeface="Arial Narrow" panose="020B0606020202030204" pitchFamily="34" charset="0"/>
                <a:ea typeface="Calibri" panose="020F0502020204030204" pitchFamily="34" charset="0"/>
                <a:cs typeface="Arial" panose="020B0604020202020204" pitchFamily="34" charset="0"/>
              </a:rPr>
              <a:t>Office of the Vice-President of the World Customs Organization for the West and Central Africa Region</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5129261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plus(in)">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ZoneTexte 23">
            <a:extLst>
              <a:ext uri="{FF2B5EF4-FFF2-40B4-BE49-F238E27FC236}">
                <a16:creationId xmlns:a16="http://schemas.microsoft.com/office/drawing/2014/main" id="{A001D071-1225-4DAF-AA75-5672F0864D3F}"/>
              </a:ext>
            </a:extLst>
          </p:cNvPr>
          <p:cNvSpPr txBox="1"/>
          <p:nvPr/>
        </p:nvSpPr>
        <p:spPr>
          <a:xfrm>
            <a:off x="107504" y="-315416"/>
            <a:ext cx="4752528" cy="2062103"/>
          </a:xfrm>
          <a:prstGeom prst="rect">
            <a:avLst/>
          </a:prstGeom>
          <a:noFill/>
        </p:spPr>
        <p:txBody>
          <a:bodyPr wrap="square" rtlCol="0">
            <a:spAutoFit/>
          </a:bodyPr>
          <a:lstStyle/>
          <a:p>
            <a:endParaRPr lang="fr-FR" sz="3200" b="1" dirty="0"/>
          </a:p>
          <a:p>
            <a:r>
              <a:rPr lang="fr-FR" sz="3200" b="1" dirty="0"/>
              <a:t>2- résultats de l’évaluation </a:t>
            </a:r>
            <a:r>
              <a:rPr lang="fr-FR" sz="3200" b="1" dirty="0">
                <a:solidFill>
                  <a:srgbClr val="FF0000"/>
                </a:solidFill>
              </a:rPr>
              <a:t>(suite)</a:t>
            </a:r>
          </a:p>
          <a:p>
            <a:endParaRPr lang="fr-FR" sz="3200" b="1" dirty="0"/>
          </a:p>
        </p:txBody>
      </p:sp>
      <p:sp>
        <p:nvSpPr>
          <p:cNvPr id="2" name="ZoneTexte 1">
            <a:extLst>
              <a:ext uri="{FF2B5EF4-FFF2-40B4-BE49-F238E27FC236}">
                <a16:creationId xmlns:a16="http://schemas.microsoft.com/office/drawing/2014/main" id="{EDD8660F-568A-4CBF-BA06-10FCDC9ED380}"/>
              </a:ext>
            </a:extLst>
          </p:cNvPr>
          <p:cNvSpPr txBox="1"/>
          <p:nvPr/>
        </p:nvSpPr>
        <p:spPr>
          <a:xfrm>
            <a:off x="93106" y="1412776"/>
            <a:ext cx="9015397" cy="5873787"/>
          </a:xfrm>
          <a:prstGeom prst="rect">
            <a:avLst/>
          </a:prstGeom>
          <a:noFill/>
        </p:spPr>
        <p:txBody>
          <a:bodyPr wrap="square" rtlCol="0">
            <a:spAutoFit/>
          </a:bodyPr>
          <a:lstStyle/>
          <a:p>
            <a:pPr algn="ctr"/>
            <a:r>
              <a:rPr lang="fr-FR" sz="1800" b="1" dirty="0">
                <a:effectLst/>
                <a:latin typeface="Arial Black" panose="020B0A04020102020204" pitchFamily="34" charset="0"/>
                <a:ea typeface="Calibri" panose="020F0502020204030204" pitchFamily="34" charset="0"/>
                <a:cs typeface="Arial" panose="020B0604020202020204" pitchFamily="34" charset="0"/>
              </a:rPr>
              <a:t>AU TITRE DE LA TECHNOLOGIE DE L’INFORMATION ET DE LA COMMUNICATION</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b="1" dirty="0">
              <a:solidFill>
                <a:srgbClr val="000000"/>
              </a:solidFill>
              <a:latin typeface="Arial Black" panose="020B0A04020102020204" pitchFamily="34" charset="0"/>
              <a:cs typeface="Arial" panose="020B0604020202020204" pitchFamily="34" charset="0"/>
            </a:endParaRPr>
          </a:p>
          <a:p>
            <a:pPr>
              <a:lnSpc>
                <a:spcPct val="107000"/>
              </a:lnSpc>
              <a:spcAft>
                <a:spcPts val="800"/>
              </a:spcAft>
            </a:pPr>
            <a:r>
              <a:rPr lang="fr-FR" sz="1800" b="1" u="sng" dirty="0">
                <a:solidFill>
                  <a:srgbClr val="FF0000"/>
                </a:solidFill>
                <a:effectLst/>
                <a:latin typeface="Book Antiqua" panose="02040602050305030304" pitchFamily="18" charset="0"/>
                <a:ea typeface="Calibri" panose="020F0502020204030204" pitchFamily="34" charset="0"/>
                <a:cs typeface="Arial" panose="020B0604020202020204" pitchFamily="34" charset="0"/>
              </a:rPr>
              <a:t>A la CNUCED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800" b="1" dirty="0">
                <a:solidFill>
                  <a:srgbClr val="FF0000"/>
                </a:solidFill>
                <a:effectLst/>
                <a:latin typeface="Book Antiqua" panose="02040602050305030304" pitchFamily="18" charset="0"/>
                <a:ea typeface="Calibri" panose="020F0502020204030204" pitchFamily="34" charset="0"/>
                <a:cs typeface="Arial" panose="020B0604020202020204" pitchFamily="34" charset="0"/>
              </a:rPr>
              <a:t>Développer un module de gestion des dépôts et des ventes aux enchères dans le système SYDONIA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800" b="1" u="sng" dirty="0">
                <a:solidFill>
                  <a:srgbClr val="FF0000"/>
                </a:solidFill>
                <a:effectLst/>
                <a:latin typeface="Book Antiqua" panose="02040602050305030304" pitchFamily="18" charset="0"/>
                <a:ea typeface="Calibri" panose="020F0502020204030204" pitchFamily="34" charset="0"/>
                <a:cs typeface="Arial" panose="020B0604020202020204" pitchFamily="34" charset="0"/>
              </a:rPr>
              <a:t>Au GTR Informatique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800" b="1" dirty="0">
                <a:solidFill>
                  <a:srgbClr val="FF0000"/>
                </a:solidFill>
                <a:effectLst/>
                <a:latin typeface="Book Antiqua" panose="02040602050305030304" pitchFamily="18" charset="0"/>
                <a:ea typeface="Calibri" panose="020F0502020204030204" pitchFamily="34" charset="0"/>
                <a:cs typeface="Arial" panose="020B0604020202020204" pitchFamily="34" charset="0"/>
              </a:rPr>
              <a:t>Assurer le suivi de la mise en œuvre des recommandations issues de l’Atelier OMD-CNUCED sur SYDONIA, tenu les 29 et 30 novembre 2016 à Lomé au Togo</a:t>
            </a:r>
          </a:p>
          <a:p>
            <a:pPr>
              <a:lnSpc>
                <a:spcPct val="107000"/>
              </a:lnSpc>
              <a:spcAft>
                <a:spcPts val="800"/>
              </a:spcAft>
            </a:pP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800" b="1" dirty="0">
                <a:effectLst/>
                <a:latin typeface="Arial Black" panose="020B0A04020102020204" pitchFamily="34" charset="0"/>
                <a:ea typeface="Calibri" panose="020F0502020204030204" pitchFamily="34" charset="0"/>
                <a:cs typeface="Arial" panose="020B0604020202020204" pitchFamily="34" charset="0"/>
              </a:rPr>
              <a:t>AU TITRE DU STATUT DES STRUCTURES REGIONALES</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800" b="1" u="sng" dirty="0">
                <a:solidFill>
                  <a:srgbClr val="FF0000"/>
                </a:solidFill>
                <a:effectLst/>
                <a:latin typeface="Book Antiqua" panose="02040602050305030304" pitchFamily="18" charset="0"/>
                <a:ea typeface="Calibri" panose="020F0502020204030204" pitchFamily="34" charset="0"/>
                <a:cs typeface="Arial" panose="020B0604020202020204" pitchFamily="34" charset="0"/>
              </a:rPr>
              <a:t>A la Vice-Présidence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1800" b="1" dirty="0">
                <a:solidFill>
                  <a:srgbClr val="FF0000"/>
                </a:solidFill>
                <a:effectLst/>
                <a:latin typeface="Book Antiqua" panose="02040602050305030304" pitchFamily="18" charset="0"/>
                <a:ea typeface="Calibri" panose="020F0502020204030204" pitchFamily="34" charset="0"/>
                <a:cs typeface="Arial" panose="020B0604020202020204" pitchFamily="34" charset="0"/>
              </a:rPr>
              <a:t>Créer sous sa coordination, un groupe de travail (GT) composé des pays hôtes desdites structures, des responsables de ces structures, du Cap Vert, de la Gambie et du Ghana, chargé de faire des propositions sur le statut des structures régionales et qui rendra ses premières conclusions à la prochaine réunion du Comité des Experts</a:t>
            </a:r>
            <a:r>
              <a:rPr lang="fr-FR" sz="1800" b="1" dirty="0">
                <a:effectLst/>
                <a:latin typeface="Book Antiqua" panose="02040602050305030304" pitchFamily="18" charset="0"/>
                <a:ea typeface="Calibri" panose="020F0502020204030204" pitchFamily="34" charset="0"/>
                <a:cs typeface="Arial" panose="020B0604020202020204" pitchFamily="34" charset="0"/>
              </a:rPr>
              <a:t>.</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Tree>
    <p:extLst>
      <p:ext uri="{BB962C8B-B14F-4D97-AF65-F5344CB8AC3E}">
        <p14:creationId xmlns:p14="http://schemas.microsoft.com/office/powerpoint/2010/main" val="4257943668"/>
      </p:ext>
    </p:extLst>
  </p:cSld>
  <p:clrMapOvr>
    <a:masterClrMapping/>
  </p:clrMapOvr>
  <p:transition>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ZoneTexte 23">
            <a:extLst>
              <a:ext uri="{FF2B5EF4-FFF2-40B4-BE49-F238E27FC236}">
                <a16:creationId xmlns:a16="http://schemas.microsoft.com/office/drawing/2014/main" id="{A001D071-1225-4DAF-AA75-5672F0864D3F}"/>
              </a:ext>
            </a:extLst>
          </p:cNvPr>
          <p:cNvSpPr txBox="1"/>
          <p:nvPr/>
        </p:nvSpPr>
        <p:spPr>
          <a:xfrm>
            <a:off x="841981" y="-99392"/>
            <a:ext cx="8280920" cy="1569660"/>
          </a:xfrm>
          <a:prstGeom prst="rect">
            <a:avLst/>
          </a:prstGeom>
          <a:noFill/>
        </p:spPr>
        <p:txBody>
          <a:bodyPr wrap="square" rtlCol="0">
            <a:spAutoFit/>
          </a:bodyPr>
          <a:lstStyle/>
          <a:p>
            <a:endParaRPr lang="fr-FR" sz="3200" b="1" dirty="0"/>
          </a:p>
          <a:p>
            <a:r>
              <a:rPr lang="fr-FR" sz="3200" b="1" dirty="0"/>
              <a:t>2- résultats de l’évaluation </a:t>
            </a:r>
            <a:r>
              <a:rPr lang="fr-FR" sz="3200" b="1" dirty="0">
                <a:solidFill>
                  <a:srgbClr val="FF0000"/>
                </a:solidFill>
              </a:rPr>
              <a:t>(suite)</a:t>
            </a:r>
          </a:p>
          <a:p>
            <a:endParaRPr lang="fr-FR" sz="3200" b="1" dirty="0"/>
          </a:p>
        </p:txBody>
      </p:sp>
      <p:sp>
        <p:nvSpPr>
          <p:cNvPr id="2" name="ZoneTexte 1">
            <a:extLst>
              <a:ext uri="{FF2B5EF4-FFF2-40B4-BE49-F238E27FC236}">
                <a16:creationId xmlns:a16="http://schemas.microsoft.com/office/drawing/2014/main" id="{EDD8660F-568A-4CBF-BA06-10FCDC9ED380}"/>
              </a:ext>
            </a:extLst>
          </p:cNvPr>
          <p:cNvSpPr txBox="1"/>
          <p:nvPr/>
        </p:nvSpPr>
        <p:spPr>
          <a:xfrm>
            <a:off x="251520" y="2564904"/>
            <a:ext cx="9015397" cy="1876283"/>
          </a:xfrm>
          <a:prstGeom prst="rect">
            <a:avLst/>
          </a:prstGeom>
          <a:noFill/>
        </p:spPr>
        <p:txBody>
          <a:bodyPr wrap="square" rtlCol="0">
            <a:spAutoFit/>
          </a:bodyPr>
          <a:lstStyle/>
          <a:p>
            <a:pPr algn="ctr"/>
            <a:r>
              <a:rPr lang="fr-FR" sz="1800" b="1" dirty="0">
                <a:effectLst/>
                <a:latin typeface="Arial Black" panose="020B0A04020102020204" pitchFamily="34" charset="0"/>
                <a:ea typeface="Calibri" panose="020F0502020204030204" pitchFamily="34" charset="0"/>
                <a:cs typeface="Arial" panose="020B0604020202020204" pitchFamily="34" charset="0"/>
              </a:rPr>
              <a:t>AU TITRE DU FONDS REGIONAL</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800" b="1" u="sng" dirty="0">
                <a:solidFill>
                  <a:srgbClr val="FF0000"/>
                </a:solidFill>
                <a:effectLst/>
                <a:latin typeface="Book Antiqua" panose="02040602050305030304" pitchFamily="18" charset="0"/>
                <a:ea typeface="Calibri" panose="020F0502020204030204" pitchFamily="34" charset="0"/>
                <a:cs typeface="Arial" panose="020B0604020202020204" pitchFamily="34" charset="0"/>
              </a:rPr>
              <a:t>Aux Communautés Economiques</a:t>
            </a:r>
            <a:r>
              <a:rPr lang="fr-FR" dirty="0">
                <a:latin typeface="Calibri" panose="020F0502020204030204" pitchFamily="34" charset="0"/>
                <a:ea typeface="Calibri" panose="020F0502020204030204" pitchFamily="34" charset="0"/>
                <a:cs typeface="Times New Roman" panose="02020603050405020304" pitchFamily="18" charset="0"/>
              </a:rPr>
              <a:t> </a:t>
            </a:r>
            <a:r>
              <a:rPr lang="fr-FR" sz="1800" b="1" u="sng" dirty="0">
                <a:solidFill>
                  <a:srgbClr val="FF0000"/>
                </a:solidFill>
                <a:effectLst/>
                <a:latin typeface="Book Antiqua" panose="02040602050305030304" pitchFamily="18" charset="0"/>
                <a:ea typeface="Calibri" panose="020F0502020204030204" pitchFamily="34" charset="0"/>
                <a:cs typeface="Arial" panose="020B0604020202020204" pitchFamily="34" charset="0"/>
              </a:rPr>
              <a:t>Régionales (CER)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r>
              <a:rPr lang="fr-FR" sz="1800" b="1" dirty="0">
                <a:solidFill>
                  <a:srgbClr val="FF0000"/>
                </a:solidFill>
                <a:effectLst/>
                <a:latin typeface="Book Antiqua" panose="02040602050305030304" pitchFamily="18" charset="0"/>
                <a:ea typeface="Calibri" panose="020F0502020204030204" pitchFamily="34" charset="0"/>
                <a:cs typeface="Arial" panose="020B0604020202020204" pitchFamily="34" charset="0"/>
              </a:rPr>
              <a:t>Renforcer leurs contributions au financement des projets de modernisation des Administrations douanières de la région</a:t>
            </a:r>
            <a:endParaRPr lang="fr-FR" b="1" dirty="0">
              <a:solidFill>
                <a:srgbClr val="000000"/>
              </a:solidFill>
              <a:latin typeface="Arial Black" panose="020B0A04020102020204" pitchFamily="34" charset="0"/>
              <a:cs typeface="Arial" panose="020B0604020202020204" pitchFamily="34" charset="0"/>
            </a:endParaRPr>
          </a:p>
          <a:p>
            <a:endParaRPr lang="fr-FR" dirty="0"/>
          </a:p>
        </p:txBody>
      </p:sp>
    </p:spTree>
    <p:extLst>
      <p:ext uri="{BB962C8B-B14F-4D97-AF65-F5344CB8AC3E}">
        <p14:creationId xmlns:p14="http://schemas.microsoft.com/office/powerpoint/2010/main" val="3387497436"/>
      </p:ext>
    </p:extLst>
  </p:cSld>
  <p:clrMapOvr>
    <a:masterClrMapping/>
  </p:clrMapOvr>
  <p:transition>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ZoneTexte 23">
            <a:extLst>
              <a:ext uri="{FF2B5EF4-FFF2-40B4-BE49-F238E27FC236}">
                <a16:creationId xmlns:a16="http://schemas.microsoft.com/office/drawing/2014/main" id="{A001D071-1225-4DAF-AA75-5672F0864D3F}"/>
              </a:ext>
            </a:extLst>
          </p:cNvPr>
          <p:cNvSpPr txBox="1"/>
          <p:nvPr/>
        </p:nvSpPr>
        <p:spPr>
          <a:xfrm>
            <a:off x="611560" y="-331936"/>
            <a:ext cx="8280920" cy="1569660"/>
          </a:xfrm>
          <a:prstGeom prst="rect">
            <a:avLst/>
          </a:prstGeom>
          <a:noFill/>
        </p:spPr>
        <p:txBody>
          <a:bodyPr wrap="square" rtlCol="0">
            <a:spAutoFit/>
          </a:bodyPr>
          <a:lstStyle/>
          <a:p>
            <a:endParaRPr lang="fr-FR" sz="3200" b="1" dirty="0"/>
          </a:p>
          <a:p>
            <a:r>
              <a:rPr lang="fr-FR" sz="3200" b="1" dirty="0"/>
              <a:t>2- Conclusion</a:t>
            </a:r>
            <a:endParaRPr lang="fr-FR" sz="3200" b="1" dirty="0">
              <a:solidFill>
                <a:srgbClr val="FF0000"/>
              </a:solidFill>
            </a:endParaRPr>
          </a:p>
          <a:p>
            <a:endParaRPr lang="fr-FR" sz="3200" b="1" dirty="0"/>
          </a:p>
        </p:txBody>
      </p:sp>
      <p:sp>
        <p:nvSpPr>
          <p:cNvPr id="3" name="ZoneTexte 2">
            <a:extLst>
              <a:ext uri="{FF2B5EF4-FFF2-40B4-BE49-F238E27FC236}">
                <a16:creationId xmlns:a16="http://schemas.microsoft.com/office/drawing/2014/main" id="{C0371BA7-759E-4265-8081-8519254CFD1B}"/>
              </a:ext>
            </a:extLst>
          </p:cNvPr>
          <p:cNvSpPr txBox="1"/>
          <p:nvPr/>
        </p:nvSpPr>
        <p:spPr>
          <a:xfrm>
            <a:off x="107504" y="1214413"/>
            <a:ext cx="8928992" cy="5977534"/>
          </a:xfrm>
          <a:prstGeom prst="rect">
            <a:avLst/>
          </a:prstGeom>
          <a:noFill/>
        </p:spPr>
        <p:txBody>
          <a:bodyPr wrap="square" rtlCol="0">
            <a:spAutoFit/>
          </a:bodyPr>
          <a:lstStyle/>
          <a:p>
            <a:pPr algn="just"/>
            <a:r>
              <a:rPr lang="fr-FR" sz="2000" b="1" dirty="0"/>
              <a:t>Ce triste constat nous oblige à rappeler  les attributions des points de contact.</a:t>
            </a:r>
          </a:p>
          <a:p>
            <a:pPr algn="just"/>
            <a:endParaRPr lang="fr-FR" sz="2000" b="1" dirty="0"/>
          </a:p>
          <a:p>
            <a:pPr algn="just">
              <a:lnSpc>
                <a:spcPct val="115000"/>
              </a:lnSpc>
              <a:spcAft>
                <a:spcPts val="1000"/>
              </a:spcAft>
            </a:pPr>
            <a:r>
              <a:rPr lang="fr-CA" sz="1800" b="1" dirty="0">
                <a:effectLst/>
                <a:latin typeface="Arial" panose="020B0604020202020204" pitchFamily="34" charset="0"/>
                <a:ea typeface="Calibri" panose="020F0502020204030204" pitchFamily="34" charset="0"/>
                <a:cs typeface="Times New Roman" panose="02020603050405020304" pitchFamily="18" charset="0"/>
              </a:rPr>
              <a:t>Les </a:t>
            </a:r>
            <a:r>
              <a:rPr lang="fr-CA" sz="1800" b="1" i="1" dirty="0">
                <a:effectLst/>
                <a:latin typeface="Arial" panose="020B0604020202020204" pitchFamily="34" charset="0"/>
                <a:ea typeface="Calibri" panose="020F0502020204030204" pitchFamily="34" charset="0"/>
                <a:cs typeface="Times New Roman" panose="02020603050405020304" pitchFamily="18" charset="0"/>
              </a:rPr>
              <a:t>Points de contact pour le renforcement des capacités</a:t>
            </a:r>
            <a:r>
              <a:rPr lang="fr-CA" sz="1800" b="1" dirty="0">
                <a:effectLst/>
                <a:latin typeface="Arial" panose="020B0604020202020204" pitchFamily="34" charset="0"/>
                <a:ea typeface="Calibri" panose="020F0502020204030204" pitchFamily="34" charset="0"/>
                <a:cs typeface="Times New Roman" panose="02020603050405020304" pitchFamily="18" charset="0"/>
              </a:rPr>
              <a:t> constituent un réseau professionnel</a:t>
            </a:r>
            <a:r>
              <a:rPr lang="fr-CA" sz="1800" b="1"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 </a:t>
            </a:r>
            <a:r>
              <a:rPr lang="fr-CA" sz="1800" b="1" dirty="0">
                <a:effectLst/>
                <a:latin typeface="Arial" panose="020B0604020202020204" pitchFamily="34" charset="0"/>
                <a:ea typeface="Calibri" panose="020F0502020204030204" pitchFamily="34" charset="0"/>
                <a:cs typeface="Times New Roman" panose="02020603050405020304" pitchFamily="18" charset="0"/>
              </a:rPr>
              <a:t>de personnes physiques ou de structures</a:t>
            </a:r>
            <a:r>
              <a:rPr lang="fr-CA" sz="1800" b="1"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 </a:t>
            </a:r>
            <a:r>
              <a:rPr lang="fr-CA" sz="1800" b="1" dirty="0">
                <a:effectLst/>
                <a:latin typeface="Arial" panose="020B0604020202020204" pitchFamily="34" charset="0"/>
                <a:ea typeface="Calibri" panose="020F0502020204030204" pitchFamily="34" charset="0"/>
                <a:cs typeface="Times New Roman" panose="02020603050405020304" pitchFamily="18" charset="0"/>
              </a:rPr>
              <a:t>œuvrant, au sein de leurs administrations respectives, comme agent du changement et promoteur de la modernisation douanière. </a:t>
            </a:r>
            <a:endParaRPr lang="fr-FR" sz="1800" b="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fr-CA" sz="1800" b="1" dirty="0">
                <a:effectLst/>
                <a:latin typeface="Arial" panose="020B0604020202020204" pitchFamily="34" charset="0"/>
                <a:ea typeface="Calibri" panose="020F0502020204030204" pitchFamily="34" charset="0"/>
                <a:cs typeface="Times New Roman" panose="02020603050405020304" pitchFamily="18" charset="0"/>
              </a:rPr>
              <a:t>Ce rôle s’inscrit dans le cadre de la mise en œuvre de la Stratégie de renforcement des capacités de l’Organisation Mondiale des Douanes. </a:t>
            </a:r>
            <a:endParaRPr lang="fr-FR" sz="1800" b="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fr-CA" sz="1800" b="1" dirty="0">
                <a:effectLst/>
                <a:latin typeface="Arial" panose="020B0604020202020204" pitchFamily="34" charset="0"/>
                <a:ea typeface="Calibri" panose="020F0502020204030204" pitchFamily="34" charset="0"/>
                <a:cs typeface="Times New Roman" panose="02020603050405020304" pitchFamily="18" charset="0"/>
              </a:rPr>
              <a:t>Ces </a:t>
            </a:r>
            <a:r>
              <a:rPr lang="fr-CA" sz="1800" b="1"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personnes ou structures </a:t>
            </a:r>
            <a:r>
              <a:rPr lang="fr-CA" sz="1800" b="1" dirty="0">
                <a:effectLst/>
                <a:latin typeface="Arial" panose="020B0604020202020204" pitchFamily="34" charset="0"/>
                <a:ea typeface="Calibri" panose="020F0502020204030204" pitchFamily="34" charset="0"/>
                <a:cs typeface="Times New Roman" panose="02020603050405020304" pitchFamily="18" charset="0"/>
              </a:rPr>
              <a:t>travaillent étroitement avec le Bureau régional pour le renforcement des capacités pour la Région OMD de l’Afrique occidentale et centrale et le Secrétariat de l’OMD, dans le but de créer des conditions propices au développement et à l’efficience des administrations douanières de la région.</a:t>
            </a:r>
            <a:endParaRPr lang="fr-FR" sz="1800" b="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fr-CA" sz="1800" b="1" dirty="0">
                <a:effectLst/>
                <a:latin typeface="Arial" panose="020B0604020202020204" pitchFamily="34" charset="0"/>
                <a:ea typeface="Calibri" panose="020F0502020204030204" pitchFamily="34" charset="0"/>
                <a:cs typeface="Times New Roman" panose="02020603050405020304" pitchFamily="18" charset="0"/>
              </a:rPr>
              <a:t>Le rôle et les responsabilités du </a:t>
            </a:r>
            <a:r>
              <a:rPr lang="fr-CA" sz="1800" b="1" i="1" dirty="0">
                <a:effectLst/>
                <a:latin typeface="Arial" panose="020B0604020202020204" pitchFamily="34" charset="0"/>
                <a:ea typeface="Calibri" panose="020F0502020204030204" pitchFamily="34" charset="0"/>
                <a:cs typeface="Times New Roman" panose="02020603050405020304" pitchFamily="18" charset="0"/>
              </a:rPr>
              <a:t>Point de contact pour le renforcement des capacités</a:t>
            </a:r>
            <a:r>
              <a:rPr lang="fr-CA" sz="1800" b="1" dirty="0">
                <a:effectLst/>
                <a:latin typeface="Arial" panose="020B0604020202020204" pitchFamily="34" charset="0"/>
                <a:ea typeface="Calibri" panose="020F0502020204030204" pitchFamily="34" charset="0"/>
                <a:cs typeface="Times New Roman" panose="02020603050405020304" pitchFamily="18" charset="0"/>
              </a:rPr>
              <a:t> se déclinent comme suit :</a:t>
            </a:r>
            <a:endParaRPr lang="fr-FR" sz="1800" b="1"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fr-FR" sz="2000" b="1" dirty="0"/>
              <a:t> </a:t>
            </a:r>
          </a:p>
        </p:txBody>
      </p:sp>
    </p:spTree>
    <p:extLst>
      <p:ext uri="{BB962C8B-B14F-4D97-AF65-F5344CB8AC3E}">
        <p14:creationId xmlns:p14="http://schemas.microsoft.com/office/powerpoint/2010/main" val="414252171"/>
      </p:ext>
    </p:extLst>
  </p:cSld>
  <p:clrMapOvr>
    <a:masterClrMapping/>
  </p:clrMapOvr>
  <p:transition>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ZoneTexte 23">
            <a:extLst>
              <a:ext uri="{FF2B5EF4-FFF2-40B4-BE49-F238E27FC236}">
                <a16:creationId xmlns:a16="http://schemas.microsoft.com/office/drawing/2014/main" id="{A001D071-1225-4DAF-AA75-5672F0864D3F}"/>
              </a:ext>
            </a:extLst>
          </p:cNvPr>
          <p:cNvSpPr txBox="1"/>
          <p:nvPr/>
        </p:nvSpPr>
        <p:spPr>
          <a:xfrm>
            <a:off x="467544" y="-319112"/>
            <a:ext cx="8280920" cy="1569660"/>
          </a:xfrm>
          <a:prstGeom prst="rect">
            <a:avLst/>
          </a:prstGeom>
          <a:noFill/>
        </p:spPr>
        <p:txBody>
          <a:bodyPr wrap="square" rtlCol="0">
            <a:spAutoFit/>
          </a:bodyPr>
          <a:lstStyle/>
          <a:p>
            <a:endParaRPr lang="fr-FR" sz="3200" b="1" dirty="0"/>
          </a:p>
          <a:p>
            <a:r>
              <a:rPr lang="fr-FR" sz="3200" b="1" dirty="0"/>
              <a:t>2- Conclusion </a:t>
            </a:r>
            <a:r>
              <a:rPr lang="fr-FR" sz="3200" b="1" dirty="0">
                <a:solidFill>
                  <a:srgbClr val="FF0000"/>
                </a:solidFill>
              </a:rPr>
              <a:t>(suite)</a:t>
            </a:r>
          </a:p>
          <a:p>
            <a:endParaRPr lang="fr-FR" sz="3200" b="1" dirty="0"/>
          </a:p>
        </p:txBody>
      </p:sp>
      <p:sp>
        <p:nvSpPr>
          <p:cNvPr id="3" name="ZoneTexte 2">
            <a:extLst>
              <a:ext uri="{FF2B5EF4-FFF2-40B4-BE49-F238E27FC236}">
                <a16:creationId xmlns:a16="http://schemas.microsoft.com/office/drawing/2014/main" id="{C0371BA7-759E-4265-8081-8519254CFD1B}"/>
              </a:ext>
            </a:extLst>
          </p:cNvPr>
          <p:cNvSpPr txBox="1"/>
          <p:nvPr/>
        </p:nvSpPr>
        <p:spPr>
          <a:xfrm>
            <a:off x="143508" y="988395"/>
            <a:ext cx="8928992" cy="5853141"/>
          </a:xfrm>
          <a:prstGeom prst="rect">
            <a:avLst/>
          </a:prstGeom>
          <a:noFill/>
        </p:spPr>
        <p:txBody>
          <a:bodyPr wrap="square" rtlCol="0">
            <a:spAutoFit/>
          </a:bodyPr>
          <a:lstStyle/>
          <a:p>
            <a:pPr marL="342900" lvl="0" indent="-342900">
              <a:lnSpc>
                <a:spcPct val="115000"/>
              </a:lnSpc>
              <a:buFont typeface="+mj-lt"/>
              <a:buAutoNum type="arabicPeriod"/>
            </a:pPr>
            <a:r>
              <a:rPr lang="fr-CA" sz="2000" b="1" dirty="0">
                <a:effectLst/>
                <a:latin typeface="Arial" panose="020B0604020202020204" pitchFamily="34" charset="0"/>
                <a:ea typeface="Calibri" panose="020F0502020204030204" pitchFamily="34" charset="0"/>
                <a:cs typeface="Times New Roman" panose="02020603050405020304" pitchFamily="18" charset="0"/>
              </a:rPr>
              <a:t>En matière de collaboration avec le BRRC-AOC</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15000"/>
              </a:lnSpc>
            </a:pPr>
            <a:r>
              <a:rPr lang="fr-CA" sz="2000" dirty="0">
                <a:effectLst/>
                <a:latin typeface="Arial" panose="020B0604020202020204" pitchFamily="34" charset="0"/>
                <a:ea typeface="Calibri" panose="020F0502020204030204" pitchFamily="34" charset="0"/>
                <a:cs typeface="Times New Roman" panose="02020603050405020304" pitchFamily="18" charset="0"/>
              </a:rPr>
              <a:t> </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Symbol" panose="05050102010706020507" pitchFamily="18" charset="2"/>
              <a:buChar char=""/>
            </a:pPr>
            <a:r>
              <a:rPr lang="fr-CA" sz="2000" b="1" dirty="0">
                <a:effectLst/>
                <a:latin typeface="Arial" panose="020B0604020202020204" pitchFamily="34" charset="0"/>
                <a:ea typeface="Calibri" panose="020F0502020204030204" pitchFamily="34" charset="0"/>
                <a:cs typeface="Times New Roman" panose="02020603050405020304" pitchFamily="18" charset="0"/>
              </a:rPr>
              <a:t>Faciliter et promouvoir la communication active entre le BRRC et leur administration afin d’assurer une diffusion étendue des recommandations et bonnes pratiques en matière de renforcement des capacités et de modernisation douanière; </a:t>
            </a:r>
            <a:endParaRPr lang="fr-FR" sz="2000" b="1"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Symbol" panose="05050102010706020507" pitchFamily="18" charset="2"/>
              <a:buChar char=""/>
            </a:pPr>
            <a:r>
              <a:rPr lang="fr-CA" sz="2000" b="1" dirty="0">
                <a:effectLst/>
                <a:latin typeface="Arial" panose="020B0604020202020204" pitchFamily="34" charset="0"/>
                <a:ea typeface="Calibri" panose="020F0502020204030204" pitchFamily="34" charset="0"/>
                <a:cs typeface="Times New Roman" panose="02020603050405020304" pitchFamily="18" charset="0"/>
              </a:rPr>
              <a:t>Agir de liaison avec le BRRC pour communiquer les priorités et défis auxquels fait face leur administration en terme de modernisation douanière;</a:t>
            </a:r>
            <a:endParaRPr lang="fr-FR" sz="2000" b="1"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1000"/>
              </a:spcAft>
              <a:buFont typeface="Symbol" panose="05050102010706020507" pitchFamily="18" charset="2"/>
              <a:buChar char=""/>
            </a:pPr>
            <a:r>
              <a:rPr lang="fr-CA" sz="2000" b="1" dirty="0">
                <a:effectLst/>
                <a:latin typeface="Arial" panose="020B0604020202020204" pitchFamily="34" charset="0"/>
                <a:ea typeface="Calibri" panose="020F0502020204030204" pitchFamily="34" charset="0"/>
                <a:cs typeface="Times New Roman" panose="02020603050405020304" pitchFamily="18" charset="0"/>
              </a:rPr>
              <a:t>Rapporter chaque semestre au BRRC des données relatives au progrès escomptés dans le contexte de la mise en œuvre des activités et initiatives de modernisation douanière au sein de leur administration; </a:t>
            </a:r>
          </a:p>
          <a:p>
            <a:pPr marL="342900" lvl="0" indent="-342900" algn="just">
              <a:lnSpc>
                <a:spcPct val="115000"/>
              </a:lnSpc>
              <a:spcAft>
                <a:spcPts val="1000"/>
              </a:spcAft>
              <a:buFont typeface="Symbol" panose="05050102010706020507" pitchFamily="18" charset="2"/>
              <a:buChar char=""/>
            </a:pPr>
            <a:r>
              <a:rPr lang="fr-CA" sz="2000" b="1" dirty="0">
                <a:effectLst/>
                <a:latin typeface="Arial" panose="020B0604020202020204" pitchFamily="34" charset="0"/>
                <a:ea typeface="Calibri" panose="020F0502020204030204" pitchFamily="34" charset="0"/>
              </a:rPr>
              <a:t>Coopérer avec le BRRC pour créer des liens étroits visant à promouvoir le renforcement des capacités auprès des bailleurs de fonds et autres partenaires-clé</a:t>
            </a:r>
            <a:r>
              <a:rPr lang="fr-FR" sz="2000" b="1" dirty="0"/>
              <a:t> </a:t>
            </a:r>
          </a:p>
        </p:txBody>
      </p:sp>
    </p:spTree>
    <p:extLst>
      <p:ext uri="{BB962C8B-B14F-4D97-AF65-F5344CB8AC3E}">
        <p14:creationId xmlns:p14="http://schemas.microsoft.com/office/powerpoint/2010/main" val="3828969566"/>
      </p:ext>
    </p:extLst>
  </p:cSld>
  <p:clrMapOvr>
    <a:masterClrMapping/>
  </p:clrMapOvr>
  <p:transition>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ZoneTexte 23">
            <a:extLst>
              <a:ext uri="{FF2B5EF4-FFF2-40B4-BE49-F238E27FC236}">
                <a16:creationId xmlns:a16="http://schemas.microsoft.com/office/drawing/2014/main" id="{A001D071-1225-4DAF-AA75-5672F0864D3F}"/>
              </a:ext>
            </a:extLst>
          </p:cNvPr>
          <p:cNvSpPr txBox="1"/>
          <p:nvPr/>
        </p:nvSpPr>
        <p:spPr>
          <a:xfrm>
            <a:off x="467544" y="-319112"/>
            <a:ext cx="8280920" cy="1569660"/>
          </a:xfrm>
          <a:prstGeom prst="rect">
            <a:avLst/>
          </a:prstGeom>
          <a:noFill/>
        </p:spPr>
        <p:txBody>
          <a:bodyPr wrap="square" rtlCol="0">
            <a:spAutoFit/>
          </a:bodyPr>
          <a:lstStyle/>
          <a:p>
            <a:endParaRPr lang="fr-FR" sz="3200" b="1" dirty="0"/>
          </a:p>
          <a:p>
            <a:r>
              <a:rPr lang="fr-FR" sz="3200" b="1" dirty="0"/>
              <a:t>2- Conclusion </a:t>
            </a:r>
            <a:r>
              <a:rPr lang="fr-FR" sz="3200" b="1" dirty="0">
                <a:solidFill>
                  <a:srgbClr val="FF0000"/>
                </a:solidFill>
              </a:rPr>
              <a:t>(suite)</a:t>
            </a:r>
          </a:p>
          <a:p>
            <a:endParaRPr lang="fr-FR" sz="3200" b="1" dirty="0"/>
          </a:p>
        </p:txBody>
      </p:sp>
      <p:sp>
        <p:nvSpPr>
          <p:cNvPr id="3" name="ZoneTexte 2">
            <a:extLst>
              <a:ext uri="{FF2B5EF4-FFF2-40B4-BE49-F238E27FC236}">
                <a16:creationId xmlns:a16="http://schemas.microsoft.com/office/drawing/2014/main" id="{C0371BA7-759E-4265-8081-8519254CFD1B}"/>
              </a:ext>
            </a:extLst>
          </p:cNvPr>
          <p:cNvSpPr txBox="1"/>
          <p:nvPr/>
        </p:nvSpPr>
        <p:spPr>
          <a:xfrm>
            <a:off x="143508" y="988395"/>
            <a:ext cx="8928992" cy="4989379"/>
          </a:xfrm>
          <a:prstGeom prst="rect">
            <a:avLst/>
          </a:prstGeom>
          <a:noFill/>
        </p:spPr>
        <p:txBody>
          <a:bodyPr wrap="square" rtlCol="0">
            <a:spAutoFit/>
          </a:bodyPr>
          <a:lstStyle/>
          <a:p>
            <a:pPr marL="457200">
              <a:lnSpc>
                <a:spcPct val="115000"/>
              </a:lnSpc>
            </a:pPr>
            <a:endParaRPr lang="fr-CA" b="1" dirty="0">
              <a:latin typeface="Arial" panose="020B0604020202020204" pitchFamily="34" charset="0"/>
              <a:ea typeface="Calibri" panose="020F0502020204030204" pitchFamily="34" charset="0"/>
              <a:cs typeface="Times New Roman" panose="02020603050405020304" pitchFamily="18" charset="0"/>
            </a:endParaRPr>
          </a:p>
          <a:p>
            <a:pPr marL="457200" algn="just">
              <a:lnSpc>
                <a:spcPct val="115000"/>
              </a:lnSpc>
            </a:pPr>
            <a:endParaRPr lang="fr-CA" sz="2000" b="1" dirty="0">
              <a:effectLst/>
              <a:latin typeface="Arial" panose="020B0604020202020204" pitchFamily="34" charset="0"/>
              <a:ea typeface="Calibri" panose="020F0502020204030204" pitchFamily="34" charset="0"/>
              <a:cs typeface="Times New Roman" panose="02020603050405020304" pitchFamily="18" charset="0"/>
            </a:endParaRPr>
          </a:p>
          <a:p>
            <a:pPr marL="457200" algn="just">
              <a:lnSpc>
                <a:spcPct val="115000"/>
              </a:lnSpc>
            </a:pPr>
            <a:r>
              <a:rPr lang="fr-CA" sz="2000" b="1" dirty="0">
                <a:latin typeface="Arial" panose="020B0604020202020204" pitchFamily="34" charset="0"/>
                <a:ea typeface="Calibri" panose="020F0502020204030204" pitchFamily="34" charset="0"/>
                <a:cs typeface="Times New Roman" panose="02020603050405020304" pitchFamily="18" charset="0"/>
              </a:rPr>
              <a:t>2. </a:t>
            </a:r>
            <a:r>
              <a:rPr lang="fr-CA" sz="2000" b="1" dirty="0">
                <a:effectLst/>
                <a:latin typeface="Arial" panose="020B0604020202020204" pitchFamily="34" charset="0"/>
                <a:ea typeface="Calibri" panose="020F0502020204030204" pitchFamily="34" charset="0"/>
                <a:cs typeface="Times New Roman" panose="02020603050405020304" pitchFamily="18" charset="0"/>
              </a:rPr>
              <a:t>En matière de promotion du renforcement des capacités</a:t>
            </a:r>
            <a:endParaRPr lang="fr-FR" sz="2000" b="1"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15000"/>
              </a:lnSpc>
            </a:pPr>
            <a:r>
              <a:rPr lang="fr-CA" sz="2000" b="1" dirty="0">
                <a:effectLst/>
                <a:latin typeface="Arial" panose="020B0604020202020204" pitchFamily="34" charset="0"/>
                <a:ea typeface="Calibri" panose="020F0502020204030204" pitchFamily="34" charset="0"/>
                <a:cs typeface="Times New Roman" panose="02020603050405020304" pitchFamily="18" charset="0"/>
              </a:rPr>
              <a:t> </a:t>
            </a:r>
            <a:endParaRPr lang="fr-FR" sz="2000" b="1"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Symbol" panose="05050102010706020507" pitchFamily="18" charset="2"/>
              <a:buChar char=""/>
            </a:pPr>
            <a:r>
              <a:rPr lang="fr-CA" sz="2000" b="1" dirty="0">
                <a:effectLst/>
                <a:latin typeface="Arial" panose="020B0604020202020204" pitchFamily="34" charset="0"/>
                <a:ea typeface="Calibri" panose="020F0502020204030204" pitchFamily="34" charset="0"/>
                <a:cs typeface="Times New Roman" panose="02020603050405020304" pitchFamily="18" charset="0"/>
              </a:rPr>
              <a:t>Promouvoir la modernisation douanière et le développement organisationnel durable au sein de leur administration respective;</a:t>
            </a:r>
            <a:endParaRPr lang="fr-FR" sz="2000" b="1"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Symbol" panose="05050102010706020507" pitchFamily="18" charset="2"/>
              <a:buChar char=""/>
            </a:pPr>
            <a:r>
              <a:rPr lang="fr-CA" sz="2000" b="1" dirty="0">
                <a:effectLst/>
                <a:latin typeface="Arial" panose="020B0604020202020204" pitchFamily="34" charset="0"/>
                <a:ea typeface="Calibri" panose="020F0502020204030204" pitchFamily="34" charset="0"/>
                <a:cs typeface="Times New Roman" panose="02020603050405020304" pitchFamily="18" charset="0"/>
              </a:rPr>
              <a:t>Contribuer, aux différentes initiatives de renforcement des capacités en cours au sein de leur administration;</a:t>
            </a:r>
            <a:endParaRPr lang="fr-FR" sz="2000" b="1"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Symbol" panose="05050102010706020507" pitchFamily="18" charset="2"/>
              <a:buChar char=""/>
            </a:pPr>
            <a:r>
              <a:rPr lang="fr-CA" sz="2000" b="1" dirty="0">
                <a:effectLst/>
                <a:latin typeface="Arial" panose="020B0604020202020204" pitchFamily="34" charset="0"/>
                <a:ea typeface="Calibri" panose="020F0502020204030204" pitchFamily="34" charset="0"/>
                <a:cs typeface="Times New Roman" panose="02020603050405020304" pitchFamily="18" charset="0"/>
              </a:rPr>
              <a:t>Diffuser et promouvoir la mise en œuvre des recommandations et bonnes pratiques émanant des travaux régionaux et des différents instruments de l’OMD; </a:t>
            </a:r>
            <a:endParaRPr lang="fr-FR" sz="2000" b="1"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1000"/>
              </a:spcAft>
              <a:buFont typeface="Symbol" panose="05050102010706020507" pitchFamily="18" charset="2"/>
              <a:buChar char=""/>
            </a:pPr>
            <a:r>
              <a:rPr lang="fr-CA" sz="2000" b="1" dirty="0">
                <a:effectLst/>
                <a:latin typeface="Arial" panose="020B0604020202020204" pitchFamily="34" charset="0"/>
                <a:ea typeface="Calibri" panose="020F0502020204030204" pitchFamily="34" charset="0"/>
                <a:cs typeface="Times New Roman" panose="02020603050405020304" pitchFamily="18" charset="0"/>
              </a:rPr>
              <a:t>Encourager la mise en œuvre des normes internationales en matière douanière au sein de leur administration en fonction des réalités nationales.</a:t>
            </a:r>
            <a:endParaRPr lang="fr-FR" sz="20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88412327"/>
      </p:ext>
    </p:extLst>
  </p:cSld>
  <p:clrMapOvr>
    <a:masterClrMapping/>
  </p:clrMapOvr>
  <p:transition>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ZoneTexte 23">
            <a:extLst>
              <a:ext uri="{FF2B5EF4-FFF2-40B4-BE49-F238E27FC236}">
                <a16:creationId xmlns:a16="http://schemas.microsoft.com/office/drawing/2014/main" id="{A001D071-1225-4DAF-AA75-5672F0864D3F}"/>
              </a:ext>
            </a:extLst>
          </p:cNvPr>
          <p:cNvSpPr txBox="1"/>
          <p:nvPr/>
        </p:nvSpPr>
        <p:spPr>
          <a:xfrm>
            <a:off x="467544" y="-319112"/>
            <a:ext cx="8280920" cy="1569660"/>
          </a:xfrm>
          <a:prstGeom prst="rect">
            <a:avLst/>
          </a:prstGeom>
          <a:noFill/>
        </p:spPr>
        <p:txBody>
          <a:bodyPr wrap="square" rtlCol="0">
            <a:spAutoFit/>
          </a:bodyPr>
          <a:lstStyle/>
          <a:p>
            <a:endParaRPr lang="fr-FR" sz="3200" b="1" dirty="0"/>
          </a:p>
          <a:p>
            <a:r>
              <a:rPr lang="fr-FR" sz="3200" b="1" dirty="0"/>
              <a:t>2- Conclusion </a:t>
            </a:r>
            <a:r>
              <a:rPr lang="fr-FR" sz="3200" b="1" dirty="0">
                <a:solidFill>
                  <a:srgbClr val="FF0000"/>
                </a:solidFill>
              </a:rPr>
              <a:t>(suite)</a:t>
            </a:r>
          </a:p>
          <a:p>
            <a:endParaRPr lang="fr-FR" sz="3200" b="1" dirty="0"/>
          </a:p>
        </p:txBody>
      </p:sp>
      <p:sp>
        <p:nvSpPr>
          <p:cNvPr id="3" name="ZoneTexte 2">
            <a:extLst>
              <a:ext uri="{FF2B5EF4-FFF2-40B4-BE49-F238E27FC236}">
                <a16:creationId xmlns:a16="http://schemas.microsoft.com/office/drawing/2014/main" id="{C0371BA7-759E-4265-8081-8519254CFD1B}"/>
              </a:ext>
            </a:extLst>
          </p:cNvPr>
          <p:cNvSpPr txBox="1"/>
          <p:nvPr/>
        </p:nvSpPr>
        <p:spPr>
          <a:xfrm>
            <a:off x="107504" y="1269064"/>
            <a:ext cx="8928992" cy="5818196"/>
          </a:xfrm>
          <a:prstGeom prst="rect">
            <a:avLst/>
          </a:prstGeom>
          <a:noFill/>
        </p:spPr>
        <p:txBody>
          <a:bodyPr wrap="square" rtlCol="0">
            <a:spAutoFit/>
          </a:bodyPr>
          <a:lstStyle/>
          <a:p>
            <a:pPr marL="457200">
              <a:lnSpc>
                <a:spcPct val="115000"/>
              </a:lnSpc>
            </a:pPr>
            <a:endParaRPr lang="fr-CA" b="1" dirty="0">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mj-lt"/>
              <a:buAutoNum type="arabicPeriod"/>
            </a:pPr>
            <a:r>
              <a:rPr lang="fr-CA" sz="2000" b="1"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En matière de suivi-évaluation du processus de modernisation </a:t>
            </a:r>
            <a:endParaRPr lang="fr-FR" sz="20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15000"/>
              </a:lnSpc>
            </a:pPr>
            <a:r>
              <a:rPr lang="fr-CA" sz="2000" b="1"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 </a:t>
            </a:r>
            <a:endParaRPr lang="fr-FR" sz="20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Symbol" panose="05050102010706020507" pitchFamily="18" charset="2"/>
              <a:buChar char=""/>
            </a:pPr>
            <a:r>
              <a:rPr lang="fr-CA" sz="2000" b="1"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Assurer un suivi des progrès réalisés dans le processus de modernisation de leur administration, sur la base des informations recueillies auprès des gestionnaires de projets et initiatives de changement;</a:t>
            </a:r>
            <a:endParaRPr lang="fr-FR" sz="20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Symbol" panose="05050102010706020507" pitchFamily="18" charset="2"/>
              <a:buChar char=""/>
            </a:pPr>
            <a:r>
              <a:rPr lang="fr-CA" sz="2000" b="1"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Évaluer les progrès réalisés; analyser, consolider et présenter les besoins d’appui au renforcement des capacités de leur administration afin d’assurer la cohérence et la pertinence des demandes d’appui externe soumises périodiquement au BRRC;</a:t>
            </a:r>
            <a:endParaRPr lang="fr-FR" sz="20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1000"/>
              </a:spcAft>
              <a:buFont typeface="Symbol" panose="05050102010706020507" pitchFamily="18" charset="2"/>
              <a:buChar char=""/>
            </a:pPr>
            <a:r>
              <a:rPr lang="fr-CA" sz="2000" b="1"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Identifier et évaluer (en fonction des profils préétablis) les agents au sein de l’administration qui présentent le potentiel pour contribuer, en qualité d’experts accrédités par l’OMD, aux activités de renforcement des capacités dans la région.</a:t>
            </a:r>
            <a:endParaRPr lang="fr-FR" sz="20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15000"/>
              </a:lnSpc>
            </a:pPr>
            <a:endParaRPr lang="fr-CA" sz="2000" b="1"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93006228"/>
      </p:ext>
    </p:extLst>
  </p:cSld>
  <p:clrMapOvr>
    <a:masterClrMapping/>
  </p:clrMapOvr>
  <p:transition>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1547664" y="6021288"/>
            <a:ext cx="6624736" cy="369332"/>
          </a:xfrm>
          <a:prstGeom prst="rect">
            <a:avLst/>
          </a:prstGeom>
          <a:noFill/>
        </p:spPr>
        <p:txBody>
          <a:bodyPr wrap="square" rtlCol="0">
            <a:spAutoFit/>
          </a:bodyPr>
          <a:lstStyle/>
          <a:p>
            <a:endParaRPr lang="fr-FR" dirty="0">
              <a:solidFill>
                <a:srgbClr val="C00000"/>
              </a:solidFill>
            </a:endParaRPr>
          </a:p>
        </p:txBody>
      </p:sp>
      <p:pic>
        <p:nvPicPr>
          <p:cNvPr id="6" name="Picture 6" descr="https://encrypted-tbn0.gstatic.com/images?q=tbn:ANd9GcSmCPWmSapU8oY0LOV8t-XSeMwkcgKhMFzZ7BYTK5QCrtU5qT0N"/>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1979712" y="2473771"/>
            <a:ext cx="5172079" cy="3259485"/>
          </a:xfrm>
          <a:noFill/>
        </p:spPr>
      </p:pic>
      <p:sp>
        <p:nvSpPr>
          <p:cNvPr id="8" name="Titre 1"/>
          <p:cNvSpPr txBox="1">
            <a:spLocks/>
          </p:cNvSpPr>
          <p:nvPr/>
        </p:nvSpPr>
        <p:spPr>
          <a:xfrm>
            <a:off x="395536" y="904627"/>
            <a:ext cx="7944495" cy="1281112"/>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200" b="1" dirty="0"/>
              <a:t>Merci</a:t>
            </a:r>
          </a:p>
        </p:txBody>
      </p:sp>
    </p:spTree>
    <p:extLst>
      <p:ext uri="{BB962C8B-B14F-4D97-AF65-F5344CB8AC3E}">
        <p14:creationId xmlns:p14="http://schemas.microsoft.com/office/powerpoint/2010/main" val="30729020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http://fscomps.fotosearch.com/bigcomps/CSP/CSP966/k9669492.jpg"/>
          <p:cNvPicPr>
            <a:picLocks noChangeAspect="1" noChangeArrowheads="1"/>
          </p:cNvPicPr>
          <p:nvPr/>
        </p:nvPicPr>
        <p:blipFill rotWithShape="1">
          <a:blip r:embed="rId2" cstate="print"/>
          <a:srcRect t="8505" b="25056"/>
          <a:stretch/>
        </p:blipFill>
        <p:spPr bwMode="auto">
          <a:xfrm>
            <a:off x="929003" y="4206240"/>
            <a:ext cx="7099381" cy="2679144"/>
          </a:xfrm>
          <a:prstGeom prst="rect">
            <a:avLst/>
          </a:prstGeom>
          <a:noFill/>
        </p:spPr>
      </p:pic>
      <p:sp>
        <p:nvSpPr>
          <p:cNvPr id="5" name="ZoneTexte 4">
            <a:extLst>
              <a:ext uri="{FF2B5EF4-FFF2-40B4-BE49-F238E27FC236}">
                <a16:creationId xmlns:a16="http://schemas.microsoft.com/office/drawing/2014/main" id="{B6F65066-EF4D-4C0A-9A87-C7CEB4B84CAE}"/>
              </a:ext>
            </a:extLst>
          </p:cNvPr>
          <p:cNvSpPr txBox="1"/>
          <p:nvPr/>
        </p:nvSpPr>
        <p:spPr>
          <a:xfrm>
            <a:off x="395536" y="116632"/>
            <a:ext cx="8496944" cy="461665"/>
          </a:xfrm>
          <a:prstGeom prst="rect">
            <a:avLst/>
          </a:prstGeom>
          <a:noFill/>
        </p:spPr>
        <p:txBody>
          <a:bodyPr wrap="square" rtlCol="0">
            <a:spAutoFit/>
          </a:bodyPr>
          <a:lstStyle/>
          <a:p>
            <a:pPr algn="ctr"/>
            <a:r>
              <a:rPr lang="fr-FR" sz="2400" b="1" dirty="0">
                <a:solidFill>
                  <a:prstClr val="black"/>
                </a:solidFill>
                <a:effectLst>
                  <a:outerShdw blurRad="38100" dist="38100" dir="2700000" algn="tl">
                    <a:srgbClr val="000000">
                      <a:alpha val="43137"/>
                    </a:srgbClr>
                  </a:outerShdw>
                </a:effectLst>
              </a:rPr>
              <a:t>SOMMAIRE</a:t>
            </a:r>
          </a:p>
        </p:txBody>
      </p:sp>
      <p:sp>
        <p:nvSpPr>
          <p:cNvPr id="6" name="ZoneTexte 5">
            <a:extLst>
              <a:ext uri="{FF2B5EF4-FFF2-40B4-BE49-F238E27FC236}">
                <a16:creationId xmlns:a16="http://schemas.microsoft.com/office/drawing/2014/main" id="{6A5E6B3D-0641-414E-95F3-2AAC17518851}"/>
              </a:ext>
            </a:extLst>
          </p:cNvPr>
          <p:cNvSpPr txBox="1"/>
          <p:nvPr/>
        </p:nvSpPr>
        <p:spPr>
          <a:xfrm>
            <a:off x="287524" y="1490008"/>
            <a:ext cx="8568952" cy="2554545"/>
          </a:xfrm>
          <a:prstGeom prst="rect">
            <a:avLst/>
          </a:prstGeom>
          <a:noFill/>
        </p:spPr>
        <p:txBody>
          <a:bodyPr wrap="square" rtlCol="0">
            <a:spAutoFit/>
          </a:bodyPr>
          <a:lstStyle/>
          <a:p>
            <a:r>
              <a:rPr lang="fr-FR" sz="3200" b="1" dirty="0"/>
              <a:t>1- rappels</a:t>
            </a:r>
          </a:p>
          <a:p>
            <a:endParaRPr lang="fr-FR" sz="3200" b="1" dirty="0"/>
          </a:p>
          <a:p>
            <a:r>
              <a:rPr lang="fr-FR" sz="3200" b="1" dirty="0"/>
              <a:t>2- résultats de l’évaluation</a:t>
            </a:r>
          </a:p>
          <a:p>
            <a:endParaRPr lang="fr-FR" sz="3200" b="1" dirty="0"/>
          </a:p>
          <a:p>
            <a:r>
              <a:rPr lang="fr-FR" sz="3200" b="1" dirty="0"/>
              <a:t>3- Conclusion</a:t>
            </a:r>
          </a:p>
        </p:txBody>
      </p:sp>
    </p:spTree>
    <p:extLst>
      <p:ext uri="{BB962C8B-B14F-4D97-AF65-F5344CB8AC3E}">
        <p14:creationId xmlns:p14="http://schemas.microsoft.com/office/powerpoint/2010/main" val="3831932867"/>
      </p:ext>
    </p:extLst>
  </p:cSld>
  <p:clrMapOvr>
    <a:masterClrMapping/>
  </p:clrMapOvr>
  <p:transition>
    <p:wheel spokes="8"/>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6A5E6B3D-0641-414E-95F3-2AAC17518851}"/>
              </a:ext>
            </a:extLst>
          </p:cNvPr>
          <p:cNvSpPr txBox="1"/>
          <p:nvPr/>
        </p:nvSpPr>
        <p:spPr>
          <a:xfrm>
            <a:off x="230131" y="981315"/>
            <a:ext cx="8568952" cy="1077218"/>
          </a:xfrm>
          <a:prstGeom prst="rect">
            <a:avLst/>
          </a:prstGeom>
          <a:noFill/>
        </p:spPr>
        <p:txBody>
          <a:bodyPr wrap="square" rtlCol="0">
            <a:spAutoFit/>
          </a:bodyPr>
          <a:lstStyle/>
          <a:p>
            <a:r>
              <a:rPr lang="fr-FR" sz="3200" b="1" dirty="0"/>
              <a:t>1- rappels</a:t>
            </a:r>
          </a:p>
          <a:p>
            <a:endParaRPr lang="fr-FR" sz="3200" b="1" dirty="0"/>
          </a:p>
        </p:txBody>
      </p:sp>
      <p:sp>
        <p:nvSpPr>
          <p:cNvPr id="2" name="ZoneTexte 1">
            <a:extLst>
              <a:ext uri="{FF2B5EF4-FFF2-40B4-BE49-F238E27FC236}">
                <a16:creationId xmlns:a16="http://schemas.microsoft.com/office/drawing/2014/main" id="{1AC4AC27-DCE0-46FB-9107-15CE617E35A7}"/>
              </a:ext>
            </a:extLst>
          </p:cNvPr>
          <p:cNvSpPr txBox="1"/>
          <p:nvPr/>
        </p:nvSpPr>
        <p:spPr>
          <a:xfrm>
            <a:off x="179512" y="2057946"/>
            <a:ext cx="8604956" cy="4154984"/>
          </a:xfrm>
          <a:prstGeom prst="rect">
            <a:avLst/>
          </a:prstGeom>
          <a:noFill/>
        </p:spPr>
        <p:txBody>
          <a:bodyPr wrap="square" rtlCol="0">
            <a:spAutoFit/>
          </a:bodyPr>
          <a:lstStyle/>
          <a:p>
            <a:pPr algn="just"/>
            <a:r>
              <a:rPr lang="fr-FR" sz="2400" b="1" dirty="0"/>
              <a:t>Les présentes recommandations ont été formulées aux termes des travaux de la  </a:t>
            </a:r>
            <a:r>
              <a:rPr lang="fr-FR" sz="2400" b="1" dirty="0">
                <a:effectLst/>
                <a:latin typeface="Arial Narrow" panose="020B0606020202030204" pitchFamily="34" charset="0"/>
                <a:ea typeface="Calibri" panose="020F0502020204030204" pitchFamily="34" charset="0"/>
                <a:cs typeface="Tahoma" panose="020B0604030504040204" pitchFamily="34" charset="0"/>
              </a:rPr>
              <a:t>24</a:t>
            </a:r>
            <a:r>
              <a:rPr lang="fr-FR" sz="2400" b="1" baseline="30000" dirty="0">
                <a:effectLst/>
                <a:latin typeface="Arial Narrow" panose="020B0606020202030204" pitchFamily="34" charset="0"/>
                <a:ea typeface="Calibri" panose="020F0502020204030204" pitchFamily="34" charset="0"/>
                <a:cs typeface="Tahoma" panose="020B0604030504040204" pitchFamily="34" charset="0"/>
              </a:rPr>
              <a:t>ème</a:t>
            </a:r>
            <a:r>
              <a:rPr lang="fr-FR" sz="2400" b="1" baseline="30000" dirty="0">
                <a:latin typeface="Calibri" panose="020F0502020204030204" pitchFamily="34" charset="0"/>
                <a:ea typeface="Calibri" panose="020F0502020204030204" pitchFamily="34" charset="0"/>
                <a:cs typeface="Times New Roman" panose="02020603050405020304" pitchFamily="18" charset="0"/>
              </a:rPr>
              <a:t> </a:t>
            </a:r>
            <a:r>
              <a:rPr lang="fr-FR" sz="2400" b="1" dirty="0"/>
              <a:t>Conférence des DGD de l’OMD-AOC qui s’était tenue  à Bangui, du 13 au 15 mars 2019 qui ont enregistrés la participation de:</a:t>
            </a:r>
          </a:p>
          <a:p>
            <a:pPr marL="285750" indent="-285750" algn="just">
              <a:buFontTx/>
              <a:buChar char="-"/>
            </a:pPr>
            <a:r>
              <a:rPr lang="fr-FR" sz="2400" b="1" dirty="0"/>
              <a:t>quatorze (14) administrations membres de la Région sur un total de vingt-trois (23), </a:t>
            </a:r>
          </a:p>
          <a:p>
            <a:pPr marL="285750" indent="-285750" algn="just">
              <a:buFontTx/>
              <a:buChar char="-"/>
            </a:pPr>
            <a:r>
              <a:rPr lang="fr-FR" sz="2400" b="1" dirty="0"/>
              <a:t>du Secrétariat de l’OMD, </a:t>
            </a:r>
          </a:p>
          <a:p>
            <a:pPr marL="285750" indent="-285750" algn="just">
              <a:buFontTx/>
              <a:buChar char="-"/>
            </a:pPr>
            <a:r>
              <a:rPr lang="fr-FR" sz="2400" b="1" dirty="0"/>
              <a:t>Structures régionales,</a:t>
            </a:r>
          </a:p>
          <a:p>
            <a:pPr marL="285750" indent="-285750" algn="just">
              <a:buFontTx/>
              <a:buChar char="-"/>
            </a:pPr>
            <a:r>
              <a:rPr lang="fr-FR" sz="2400" b="1" dirty="0"/>
              <a:t>les organisations internationales notamment, la Commission de l'Union Africaine, la CEMAC, la CEDEAO, de l’OCHA et de la CNUCED</a:t>
            </a:r>
          </a:p>
        </p:txBody>
      </p:sp>
    </p:spTree>
    <p:extLst>
      <p:ext uri="{BB962C8B-B14F-4D97-AF65-F5344CB8AC3E}">
        <p14:creationId xmlns:p14="http://schemas.microsoft.com/office/powerpoint/2010/main" val="2723543937"/>
      </p:ext>
    </p:extLst>
  </p:cSld>
  <p:clrMapOvr>
    <a:masterClrMapping/>
  </p:clrMapOvr>
  <p:transition>
    <p:wheel spokes="8"/>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6A5E6B3D-0641-414E-95F3-2AAC17518851}"/>
              </a:ext>
            </a:extLst>
          </p:cNvPr>
          <p:cNvSpPr txBox="1"/>
          <p:nvPr/>
        </p:nvSpPr>
        <p:spPr>
          <a:xfrm>
            <a:off x="230131" y="981315"/>
            <a:ext cx="8568952" cy="1077218"/>
          </a:xfrm>
          <a:prstGeom prst="rect">
            <a:avLst/>
          </a:prstGeom>
          <a:noFill/>
        </p:spPr>
        <p:txBody>
          <a:bodyPr wrap="square" rtlCol="0">
            <a:spAutoFit/>
          </a:bodyPr>
          <a:lstStyle/>
          <a:p>
            <a:r>
              <a:rPr lang="fr-FR" sz="3200" b="1" dirty="0"/>
              <a:t>1- rappels </a:t>
            </a:r>
            <a:r>
              <a:rPr lang="fr-FR" sz="3200" b="1" dirty="0">
                <a:solidFill>
                  <a:srgbClr val="FF0000"/>
                </a:solidFill>
              </a:rPr>
              <a:t>(suite)</a:t>
            </a:r>
          </a:p>
          <a:p>
            <a:endParaRPr lang="fr-FR" sz="3200" b="1" dirty="0"/>
          </a:p>
        </p:txBody>
      </p:sp>
      <p:sp>
        <p:nvSpPr>
          <p:cNvPr id="2" name="ZoneTexte 1">
            <a:extLst>
              <a:ext uri="{FF2B5EF4-FFF2-40B4-BE49-F238E27FC236}">
                <a16:creationId xmlns:a16="http://schemas.microsoft.com/office/drawing/2014/main" id="{1AC4AC27-DCE0-46FB-9107-15CE617E35A7}"/>
              </a:ext>
            </a:extLst>
          </p:cNvPr>
          <p:cNvSpPr txBox="1"/>
          <p:nvPr/>
        </p:nvSpPr>
        <p:spPr>
          <a:xfrm>
            <a:off x="203685" y="2564904"/>
            <a:ext cx="8604956" cy="3416320"/>
          </a:xfrm>
          <a:prstGeom prst="rect">
            <a:avLst/>
          </a:prstGeom>
          <a:noFill/>
        </p:spPr>
        <p:txBody>
          <a:bodyPr wrap="square" rtlCol="0">
            <a:spAutoFit/>
          </a:bodyPr>
          <a:lstStyle/>
          <a:p>
            <a:pPr algn="just"/>
            <a:r>
              <a:rPr lang="fr-FR" sz="2400" b="1" dirty="0"/>
              <a:t>Prélude à la tenue de la 25</a:t>
            </a:r>
            <a:r>
              <a:rPr lang="fr-FR" sz="2400" b="1" baseline="30000" dirty="0"/>
              <a:t>ème</a:t>
            </a:r>
            <a:r>
              <a:rPr lang="fr-FR" sz="2400" b="1" dirty="0"/>
              <a:t> conférence des DGD à Cotonou, le Général de division </a:t>
            </a:r>
            <a:r>
              <a:rPr lang="fr-FR" sz="2400" b="1" dirty="0" err="1"/>
              <a:t>Toumany</a:t>
            </a:r>
            <a:r>
              <a:rPr lang="fr-FR" sz="2400" b="1" dirty="0"/>
              <a:t> SANGARE avait adressé des correspondances aux DGD, au secrétariat de l’OMD, aux structures régionales et aux CER, le 3 février 2020, afin de </a:t>
            </a:r>
            <a:r>
              <a:rPr lang="fr-FR" sz="2400" b="1" dirty="0" err="1"/>
              <a:t>proceder</a:t>
            </a:r>
            <a:r>
              <a:rPr lang="fr-FR" sz="2400" b="1" dirty="0"/>
              <a:t> à l’évaluation des recommandations de la 24</a:t>
            </a:r>
            <a:r>
              <a:rPr lang="fr-FR" sz="2400" b="1" baseline="30000" dirty="0"/>
              <a:t>ème</a:t>
            </a:r>
            <a:r>
              <a:rPr lang="fr-FR" sz="2400" b="1" dirty="0"/>
              <a:t> conférence des DGD.</a:t>
            </a:r>
          </a:p>
          <a:p>
            <a:pPr algn="just"/>
            <a:endParaRPr lang="fr-FR" sz="2400" b="1" dirty="0"/>
          </a:p>
          <a:p>
            <a:pPr algn="just"/>
            <a:endParaRPr lang="fr-FR" sz="2400" b="1" dirty="0"/>
          </a:p>
          <a:p>
            <a:pPr algn="just"/>
            <a:endParaRPr lang="fr-FR" sz="2400" b="1" dirty="0"/>
          </a:p>
        </p:txBody>
      </p:sp>
    </p:spTree>
    <p:extLst>
      <p:ext uri="{BB962C8B-B14F-4D97-AF65-F5344CB8AC3E}">
        <p14:creationId xmlns:p14="http://schemas.microsoft.com/office/powerpoint/2010/main" val="3442533533"/>
      </p:ext>
    </p:extLst>
  </p:cSld>
  <p:clrMapOvr>
    <a:masterClrMapping/>
  </p:clrMapOvr>
  <p:transition>
    <p:wheel spokes="8"/>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8DE323E6-D745-4332-81E3-E89011CCC955}"/>
              </a:ext>
            </a:extLst>
          </p:cNvPr>
          <p:cNvSpPr txBox="1"/>
          <p:nvPr/>
        </p:nvSpPr>
        <p:spPr>
          <a:xfrm>
            <a:off x="287524" y="-315416"/>
            <a:ext cx="8568952" cy="1569660"/>
          </a:xfrm>
          <a:prstGeom prst="rect">
            <a:avLst/>
          </a:prstGeom>
          <a:noFill/>
        </p:spPr>
        <p:txBody>
          <a:bodyPr wrap="square" rtlCol="0">
            <a:spAutoFit/>
          </a:bodyPr>
          <a:lstStyle/>
          <a:p>
            <a:endParaRPr lang="fr-FR" sz="3200" b="1" dirty="0"/>
          </a:p>
          <a:p>
            <a:r>
              <a:rPr lang="fr-FR" sz="3200" b="1" dirty="0"/>
              <a:t>2- résultats de l’évaluation</a:t>
            </a:r>
          </a:p>
          <a:p>
            <a:endParaRPr lang="fr-FR" sz="3200" b="1" dirty="0"/>
          </a:p>
        </p:txBody>
      </p:sp>
      <p:graphicFrame>
        <p:nvGraphicFramePr>
          <p:cNvPr id="5" name="Graphique 4">
            <a:extLst>
              <a:ext uri="{FF2B5EF4-FFF2-40B4-BE49-F238E27FC236}">
                <a16:creationId xmlns:a16="http://schemas.microsoft.com/office/drawing/2014/main" id="{B2045422-AEDC-4372-ABCD-89D9D2643128}"/>
              </a:ext>
            </a:extLst>
          </p:cNvPr>
          <p:cNvGraphicFramePr>
            <a:graphicFrameLocks/>
          </p:cNvGraphicFramePr>
          <p:nvPr>
            <p:extLst>
              <p:ext uri="{D42A27DB-BD31-4B8C-83A1-F6EECF244321}">
                <p14:modId xmlns:p14="http://schemas.microsoft.com/office/powerpoint/2010/main" val="1071552635"/>
              </p:ext>
            </p:extLst>
          </p:nvPr>
        </p:nvGraphicFramePr>
        <p:xfrm>
          <a:off x="107504" y="1254244"/>
          <a:ext cx="8928992" cy="548712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83767300"/>
      </p:ext>
    </p:extLst>
  </p:cSld>
  <p:clrMapOvr>
    <a:masterClrMapping/>
  </p:clrMapOvr>
  <p:transition>
    <p:wheel spokes="8"/>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0C592F15-D72D-4692-997F-6CEF54675101}"/>
              </a:ext>
            </a:extLst>
          </p:cNvPr>
          <p:cNvSpPr txBox="1"/>
          <p:nvPr/>
        </p:nvSpPr>
        <p:spPr>
          <a:xfrm>
            <a:off x="287524" y="-315416"/>
            <a:ext cx="8568952" cy="1569660"/>
          </a:xfrm>
          <a:prstGeom prst="rect">
            <a:avLst/>
          </a:prstGeom>
          <a:noFill/>
        </p:spPr>
        <p:txBody>
          <a:bodyPr wrap="square" rtlCol="0">
            <a:spAutoFit/>
          </a:bodyPr>
          <a:lstStyle/>
          <a:p>
            <a:endParaRPr lang="fr-FR" sz="3200" b="1" dirty="0"/>
          </a:p>
          <a:p>
            <a:r>
              <a:rPr lang="fr-FR" sz="3200" b="1" dirty="0"/>
              <a:t>2- résultats de l’évaluation </a:t>
            </a:r>
            <a:r>
              <a:rPr lang="fr-FR" sz="3200" b="1" dirty="0">
                <a:solidFill>
                  <a:srgbClr val="FF0000"/>
                </a:solidFill>
              </a:rPr>
              <a:t>(suite)</a:t>
            </a:r>
          </a:p>
          <a:p>
            <a:endParaRPr lang="fr-FR" sz="3200" b="1" dirty="0"/>
          </a:p>
        </p:txBody>
      </p:sp>
      <p:pic>
        <p:nvPicPr>
          <p:cNvPr id="7" name="Picture 2" descr="F:\images\CADREU~1.JPG">
            <a:extLst>
              <a:ext uri="{FF2B5EF4-FFF2-40B4-BE49-F238E27FC236}">
                <a16:creationId xmlns:a16="http://schemas.microsoft.com/office/drawing/2014/main" id="{6FA332F0-A5A3-48AE-B1D3-771788E7FFFD}"/>
              </a:ext>
            </a:extLst>
          </p:cNvPr>
          <p:cNvPicPr>
            <a:picLocks noChangeAspect="1" noChangeArrowheads="1"/>
          </p:cNvPicPr>
          <p:nvPr/>
        </p:nvPicPr>
        <p:blipFill>
          <a:blip r:embed="rId2" cstate="print"/>
          <a:srcRect l="17196" t="20128" r="3803" b="12779"/>
          <a:stretch>
            <a:fillRect/>
          </a:stretch>
        </p:blipFill>
        <p:spPr bwMode="auto">
          <a:xfrm>
            <a:off x="0" y="1643050"/>
            <a:ext cx="9144000" cy="5000660"/>
          </a:xfrm>
          <a:prstGeom prst="rect">
            <a:avLst/>
          </a:prstGeom>
          <a:noFill/>
        </p:spPr>
      </p:pic>
      <p:pic>
        <p:nvPicPr>
          <p:cNvPr id="8" name="Picture 2" descr="F:\images\23935423-hippodrome-et-a-long-fosse-de-saut-en.jpg">
            <a:extLst>
              <a:ext uri="{FF2B5EF4-FFF2-40B4-BE49-F238E27FC236}">
                <a16:creationId xmlns:a16="http://schemas.microsoft.com/office/drawing/2014/main" id="{90435393-0BCD-4E34-AC5F-59501A48B96B}"/>
              </a:ext>
            </a:extLst>
          </p:cNvPr>
          <p:cNvPicPr>
            <a:picLocks noChangeAspect="1" noChangeArrowheads="1"/>
          </p:cNvPicPr>
          <p:nvPr/>
        </p:nvPicPr>
        <p:blipFill>
          <a:blip r:embed="rId3" cstate="print"/>
          <a:srcRect t="33529" r="43652"/>
          <a:stretch>
            <a:fillRect/>
          </a:stretch>
        </p:blipFill>
        <p:spPr bwMode="auto">
          <a:xfrm>
            <a:off x="6500826" y="4000504"/>
            <a:ext cx="2181635" cy="2643206"/>
          </a:xfrm>
          <a:prstGeom prst="roundRect">
            <a:avLst/>
          </a:prstGeom>
          <a:noFill/>
          <a:ln w="9525">
            <a:noFill/>
            <a:miter lim="800000"/>
            <a:headEnd/>
            <a:tailEnd/>
          </a:ln>
        </p:spPr>
      </p:pic>
      <p:pic>
        <p:nvPicPr>
          <p:cNvPr id="9" name="Image 8" descr="C:\Users\OMD\REGION AOC\OMD\Docs\REGION AOC\BRRC Abidjan\Logo BRRC\CotedIvoire_ROCB_FR.jpg">
            <a:extLst>
              <a:ext uri="{FF2B5EF4-FFF2-40B4-BE49-F238E27FC236}">
                <a16:creationId xmlns:a16="http://schemas.microsoft.com/office/drawing/2014/main" id="{B97D3F87-2119-44A6-A443-2E854062C118}"/>
              </a:ext>
            </a:extLst>
          </p:cNvPr>
          <p:cNvPicPr/>
          <p:nvPr/>
        </p:nvPicPr>
        <p:blipFill>
          <a:blip r:embed="rId4" cstate="print"/>
          <a:srcRect/>
          <a:stretch>
            <a:fillRect/>
          </a:stretch>
        </p:blipFill>
        <p:spPr bwMode="auto">
          <a:xfrm>
            <a:off x="5786446" y="3500438"/>
            <a:ext cx="1143008" cy="500066"/>
          </a:xfrm>
          <a:prstGeom prst="rect">
            <a:avLst/>
          </a:prstGeom>
          <a:noFill/>
          <a:ln w="9525">
            <a:noFill/>
            <a:miter lim="800000"/>
            <a:headEnd/>
            <a:tailEnd/>
          </a:ln>
        </p:spPr>
      </p:pic>
      <p:pic>
        <p:nvPicPr>
          <p:cNvPr id="10" name="Image 9" descr="C:\Users\OMD\REGION AOC\OMD\Docs\REGION AOC\BRRC Abidjan\Logo BRRC\CotedIvoire_ROCB_FR.jpg">
            <a:extLst>
              <a:ext uri="{FF2B5EF4-FFF2-40B4-BE49-F238E27FC236}">
                <a16:creationId xmlns:a16="http://schemas.microsoft.com/office/drawing/2014/main" id="{A64B5623-ED2A-4241-96D4-578E126E910B}"/>
              </a:ext>
            </a:extLst>
          </p:cNvPr>
          <p:cNvPicPr/>
          <p:nvPr/>
        </p:nvPicPr>
        <p:blipFill>
          <a:blip r:embed="rId4" cstate="print"/>
          <a:srcRect/>
          <a:stretch>
            <a:fillRect/>
          </a:stretch>
        </p:blipFill>
        <p:spPr bwMode="auto">
          <a:xfrm>
            <a:off x="2285984" y="5000636"/>
            <a:ext cx="571504" cy="714380"/>
          </a:xfrm>
          <a:prstGeom prst="rect">
            <a:avLst/>
          </a:prstGeom>
          <a:noFill/>
          <a:ln w="9525">
            <a:noFill/>
            <a:miter lim="800000"/>
            <a:headEnd/>
            <a:tailEnd/>
          </a:ln>
        </p:spPr>
      </p:pic>
      <p:pic>
        <p:nvPicPr>
          <p:cNvPr id="11" name="Image 10" descr="C:\Users\OMD\REGION AOC\OMD\Docs\REGION AOC\BRRC Abidjan\Logo BRRC\CotedIvoire_ROCB_FR.jpg">
            <a:extLst>
              <a:ext uri="{FF2B5EF4-FFF2-40B4-BE49-F238E27FC236}">
                <a16:creationId xmlns:a16="http://schemas.microsoft.com/office/drawing/2014/main" id="{F1FE4092-B03D-4584-8171-D80594165B06}"/>
              </a:ext>
            </a:extLst>
          </p:cNvPr>
          <p:cNvPicPr/>
          <p:nvPr/>
        </p:nvPicPr>
        <p:blipFill>
          <a:blip r:embed="rId4" cstate="print"/>
          <a:srcRect/>
          <a:stretch>
            <a:fillRect/>
          </a:stretch>
        </p:blipFill>
        <p:spPr bwMode="auto">
          <a:xfrm>
            <a:off x="357158" y="3929066"/>
            <a:ext cx="357190" cy="500066"/>
          </a:xfrm>
          <a:prstGeom prst="rect">
            <a:avLst/>
          </a:prstGeom>
          <a:noFill/>
          <a:ln w="9525">
            <a:noFill/>
            <a:miter lim="800000"/>
            <a:headEnd/>
            <a:tailEnd/>
          </a:ln>
        </p:spPr>
      </p:pic>
      <p:pic>
        <p:nvPicPr>
          <p:cNvPr id="12" name="Image 11" descr="C:\Users\OMD\REGION AOC\OMD\Docs\REGION AOC\BRRC Abidjan\Logo BRRC\CotedIvoire_ROCB_FR.jpg">
            <a:extLst>
              <a:ext uri="{FF2B5EF4-FFF2-40B4-BE49-F238E27FC236}">
                <a16:creationId xmlns:a16="http://schemas.microsoft.com/office/drawing/2014/main" id="{5FC058C9-3744-483F-AA0D-3BC094A32A76}"/>
              </a:ext>
            </a:extLst>
          </p:cNvPr>
          <p:cNvPicPr/>
          <p:nvPr/>
        </p:nvPicPr>
        <p:blipFill>
          <a:blip r:embed="rId4" cstate="print"/>
          <a:srcRect/>
          <a:stretch>
            <a:fillRect/>
          </a:stretch>
        </p:blipFill>
        <p:spPr bwMode="auto">
          <a:xfrm>
            <a:off x="1000100" y="4357694"/>
            <a:ext cx="500066" cy="714380"/>
          </a:xfrm>
          <a:prstGeom prst="rect">
            <a:avLst/>
          </a:prstGeom>
          <a:noFill/>
          <a:ln w="9525">
            <a:noFill/>
            <a:miter lim="800000"/>
            <a:headEnd/>
            <a:tailEnd/>
          </a:ln>
        </p:spPr>
      </p:pic>
      <p:pic>
        <p:nvPicPr>
          <p:cNvPr id="13" name="Image 12" descr="C:\Users\OMD\REGION AOC\OMD\Docs\REGION AOC\BRRC Abidjan\Logo BRRC\CotedIvoire_ROCB_FR.jpg">
            <a:extLst>
              <a:ext uri="{FF2B5EF4-FFF2-40B4-BE49-F238E27FC236}">
                <a16:creationId xmlns:a16="http://schemas.microsoft.com/office/drawing/2014/main" id="{E619B683-8DB3-4230-8DAB-BA7120309248}"/>
              </a:ext>
            </a:extLst>
          </p:cNvPr>
          <p:cNvPicPr/>
          <p:nvPr/>
        </p:nvPicPr>
        <p:blipFill>
          <a:blip r:embed="rId4" cstate="print"/>
          <a:srcRect/>
          <a:stretch>
            <a:fillRect/>
          </a:stretch>
        </p:blipFill>
        <p:spPr bwMode="auto">
          <a:xfrm>
            <a:off x="357158" y="3643314"/>
            <a:ext cx="214314" cy="214314"/>
          </a:xfrm>
          <a:prstGeom prst="rect">
            <a:avLst/>
          </a:prstGeom>
          <a:noFill/>
          <a:ln w="9525">
            <a:noFill/>
            <a:miter lim="800000"/>
            <a:headEnd/>
            <a:tailEnd/>
          </a:ln>
        </p:spPr>
      </p:pic>
      <p:pic>
        <p:nvPicPr>
          <p:cNvPr id="14" name="Image 13" descr="C:\Users\OMD\REGION AOC\OMD\Docs\REGION AOC\BRRC Abidjan\Logo BRRC\CotedIvoire_ROCB_FR.jpg">
            <a:extLst>
              <a:ext uri="{FF2B5EF4-FFF2-40B4-BE49-F238E27FC236}">
                <a16:creationId xmlns:a16="http://schemas.microsoft.com/office/drawing/2014/main" id="{AA532D06-08C4-444C-819B-721AA50CFA62}"/>
              </a:ext>
            </a:extLst>
          </p:cNvPr>
          <p:cNvPicPr/>
          <p:nvPr/>
        </p:nvPicPr>
        <p:blipFill>
          <a:blip r:embed="rId4" cstate="print"/>
          <a:srcRect/>
          <a:stretch>
            <a:fillRect/>
          </a:stretch>
        </p:blipFill>
        <p:spPr bwMode="auto">
          <a:xfrm>
            <a:off x="2714612" y="3214686"/>
            <a:ext cx="142876" cy="142876"/>
          </a:xfrm>
          <a:prstGeom prst="rect">
            <a:avLst/>
          </a:prstGeom>
          <a:noFill/>
          <a:ln w="9525">
            <a:noFill/>
            <a:miter lim="800000"/>
            <a:headEnd/>
            <a:tailEnd/>
          </a:ln>
        </p:spPr>
      </p:pic>
      <p:pic>
        <p:nvPicPr>
          <p:cNvPr id="15" name="Image 14" descr="C:\Users\OMD\REGION AOC\OMD\Docs\REGION AOC\BRRC Abidjan\Logo BRRC\CotedIvoire_ROCB_FR.jpg">
            <a:extLst>
              <a:ext uri="{FF2B5EF4-FFF2-40B4-BE49-F238E27FC236}">
                <a16:creationId xmlns:a16="http://schemas.microsoft.com/office/drawing/2014/main" id="{72705FAA-F264-43AA-8EA2-43B6CCBEC6CB}"/>
              </a:ext>
            </a:extLst>
          </p:cNvPr>
          <p:cNvPicPr/>
          <p:nvPr/>
        </p:nvPicPr>
        <p:blipFill>
          <a:blip r:embed="rId4" cstate="print"/>
          <a:srcRect/>
          <a:stretch>
            <a:fillRect/>
          </a:stretch>
        </p:blipFill>
        <p:spPr bwMode="auto">
          <a:xfrm>
            <a:off x="2071670" y="3071810"/>
            <a:ext cx="142876" cy="142876"/>
          </a:xfrm>
          <a:prstGeom prst="rect">
            <a:avLst/>
          </a:prstGeom>
          <a:noFill/>
          <a:ln w="9525">
            <a:noFill/>
            <a:miter lim="800000"/>
            <a:headEnd/>
            <a:tailEnd/>
          </a:ln>
        </p:spPr>
      </p:pic>
      <p:pic>
        <p:nvPicPr>
          <p:cNvPr id="16" name="Image 15" descr="C:\Users\OMD\REGION AOC\OMD\Docs\REGION AOC\BRRC Abidjan\Logo BRRC\CotedIvoire_ROCB_FR.jpg">
            <a:extLst>
              <a:ext uri="{FF2B5EF4-FFF2-40B4-BE49-F238E27FC236}">
                <a16:creationId xmlns:a16="http://schemas.microsoft.com/office/drawing/2014/main" id="{B6C85608-2B6E-4EE8-85E9-147B1D258FF5}"/>
              </a:ext>
            </a:extLst>
          </p:cNvPr>
          <p:cNvPicPr/>
          <p:nvPr/>
        </p:nvPicPr>
        <p:blipFill>
          <a:blip r:embed="rId4" cstate="print"/>
          <a:srcRect/>
          <a:stretch>
            <a:fillRect/>
          </a:stretch>
        </p:blipFill>
        <p:spPr bwMode="auto">
          <a:xfrm>
            <a:off x="7715272" y="2071678"/>
            <a:ext cx="642942" cy="214314"/>
          </a:xfrm>
          <a:prstGeom prst="rect">
            <a:avLst/>
          </a:prstGeom>
          <a:noFill/>
          <a:ln w="9525">
            <a:noFill/>
            <a:miter lim="800000"/>
            <a:headEnd/>
            <a:tailEnd/>
          </a:ln>
        </p:spPr>
      </p:pic>
      <p:sp>
        <p:nvSpPr>
          <p:cNvPr id="17" name="Rectangle 16">
            <a:extLst>
              <a:ext uri="{FF2B5EF4-FFF2-40B4-BE49-F238E27FC236}">
                <a16:creationId xmlns:a16="http://schemas.microsoft.com/office/drawing/2014/main" id="{4D76B307-86B1-456F-99B3-31764DF45A7F}"/>
              </a:ext>
            </a:extLst>
          </p:cNvPr>
          <p:cNvSpPr/>
          <p:nvPr/>
        </p:nvSpPr>
        <p:spPr>
          <a:xfrm rot="540000">
            <a:off x="7461093" y="4429132"/>
            <a:ext cx="785818" cy="571504"/>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2020</a:t>
            </a:r>
            <a:endParaRPr lang="fr-FR" b="1" dirty="0">
              <a:solidFill>
                <a:srgbClr val="C00000"/>
              </a:solidFill>
            </a:endParaRPr>
          </a:p>
        </p:txBody>
      </p:sp>
    </p:spTree>
    <p:extLst>
      <p:ext uri="{BB962C8B-B14F-4D97-AF65-F5344CB8AC3E}">
        <p14:creationId xmlns:p14="http://schemas.microsoft.com/office/powerpoint/2010/main" val="1468639035"/>
      </p:ext>
    </p:extLst>
  </p:cSld>
  <p:clrMapOvr>
    <a:masterClrMapping/>
  </p:clrMapOvr>
  <p:transition>
    <p:wheel spokes="8"/>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Graphique 8">
            <a:extLst>
              <a:ext uri="{FF2B5EF4-FFF2-40B4-BE49-F238E27FC236}">
                <a16:creationId xmlns:a16="http://schemas.microsoft.com/office/drawing/2014/main" id="{B2045422-AEDC-4372-ABCD-89D9D2643128}"/>
              </a:ext>
            </a:extLst>
          </p:cNvPr>
          <p:cNvGraphicFramePr>
            <a:graphicFrameLocks/>
          </p:cNvGraphicFramePr>
          <p:nvPr>
            <p:extLst>
              <p:ext uri="{D42A27DB-BD31-4B8C-83A1-F6EECF244321}">
                <p14:modId xmlns:p14="http://schemas.microsoft.com/office/powerpoint/2010/main" val="2025529463"/>
              </p:ext>
            </p:extLst>
          </p:nvPr>
        </p:nvGraphicFramePr>
        <p:xfrm>
          <a:off x="35496" y="1924050"/>
          <a:ext cx="9073008" cy="4745310"/>
        </p:xfrm>
        <a:graphic>
          <a:graphicData uri="http://schemas.openxmlformats.org/drawingml/2006/chart">
            <c:chart xmlns:c="http://schemas.openxmlformats.org/drawingml/2006/chart" xmlns:r="http://schemas.openxmlformats.org/officeDocument/2006/relationships" r:id="rId2"/>
          </a:graphicData>
        </a:graphic>
      </p:graphicFrame>
      <p:sp>
        <p:nvSpPr>
          <p:cNvPr id="10" name="ZoneTexte 9">
            <a:extLst>
              <a:ext uri="{FF2B5EF4-FFF2-40B4-BE49-F238E27FC236}">
                <a16:creationId xmlns:a16="http://schemas.microsoft.com/office/drawing/2014/main" id="{4A77DA34-3573-4B65-BAA7-FBF17E0B24D8}"/>
              </a:ext>
            </a:extLst>
          </p:cNvPr>
          <p:cNvSpPr txBox="1"/>
          <p:nvPr/>
        </p:nvSpPr>
        <p:spPr>
          <a:xfrm>
            <a:off x="251520" y="173790"/>
            <a:ext cx="4752528" cy="2062103"/>
          </a:xfrm>
          <a:prstGeom prst="rect">
            <a:avLst/>
          </a:prstGeom>
          <a:noFill/>
        </p:spPr>
        <p:txBody>
          <a:bodyPr wrap="square" rtlCol="0">
            <a:spAutoFit/>
          </a:bodyPr>
          <a:lstStyle/>
          <a:p>
            <a:endParaRPr lang="fr-FR" sz="3200" b="1" dirty="0"/>
          </a:p>
          <a:p>
            <a:r>
              <a:rPr lang="fr-FR" sz="3200" b="1" dirty="0"/>
              <a:t>2- résultats de l’évaluation </a:t>
            </a:r>
            <a:r>
              <a:rPr lang="fr-FR" sz="3200" b="1" dirty="0">
                <a:solidFill>
                  <a:srgbClr val="FF0000"/>
                </a:solidFill>
              </a:rPr>
              <a:t>(suite)</a:t>
            </a:r>
          </a:p>
          <a:p>
            <a:endParaRPr lang="fr-FR" sz="3200" b="1" dirty="0"/>
          </a:p>
        </p:txBody>
      </p:sp>
      <p:pic>
        <p:nvPicPr>
          <p:cNvPr id="12" name="Picture 2">
            <a:extLst>
              <a:ext uri="{FF2B5EF4-FFF2-40B4-BE49-F238E27FC236}">
                <a16:creationId xmlns:a16="http://schemas.microsoft.com/office/drawing/2014/main" id="{E4E66E5E-F6C2-442C-B338-B3772FE6EFA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4168" y="0"/>
            <a:ext cx="3091700" cy="30813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Rectangle 6">
            <a:extLst>
              <a:ext uri="{FF2B5EF4-FFF2-40B4-BE49-F238E27FC236}">
                <a16:creationId xmlns:a16="http://schemas.microsoft.com/office/drawing/2014/main" id="{785D9993-8E70-4F23-9866-4718A17EE9F6}"/>
              </a:ext>
            </a:extLst>
          </p:cNvPr>
          <p:cNvSpPr/>
          <p:nvPr/>
        </p:nvSpPr>
        <p:spPr>
          <a:xfrm>
            <a:off x="6084168" y="0"/>
            <a:ext cx="2016224" cy="242088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FR"/>
          </a:p>
        </p:txBody>
      </p:sp>
      <p:sp>
        <p:nvSpPr>
          <p:cNvPr id="8" name="ZoneTexte 7">
            <a:extLst>
              <a:ext uri="{FF2B5EF4-FFF2-40B4-BE49-F238E27FC236}">
                <a16:creationId xmlns:a16="http://schemas.microsoft.com/office/drawing/2014/main" id="{C95A90AE-4DB9-4952-994E-0E757DAAF2F7}"/>
              </a:ext>
            </a:extLst>
          </p:cNvPr>
          <p:cNvSpPr txBox="1"/>
          <p:nvPr/>
        </p:nvSpPr>
        <p:spPr>
          <a:xfrm>
            <a:off x="6117656" y="731566"/>
            <a:ext cx="2088232" cy="830997"/>
          </a:xfrm>
          <a:prstGeom prst="rect">
            <a:avLst/>
          </a:prstGeom>
          <a:noFill/>
        </p:spPr>
        <p:txBody>
          <a:bodyPr wrap="square" rtlCol="0">
            <a:spAutoFit/>
          </a:bodyPr>
          <a:lstStyle/>
          <a:p>
            <a:r>
              <a:rPr lang="fr-FR" sz="2400" b="1" dirty="0"/>
              <a:t>Participation à l’exercice</a:t>
            </a:r>
          </a:p>
        </p:txBody>
      </p:sp>
    </p:spTree>
    <p:extLst>
      <p:ext uri="{BB962C8B-B14F-4D97-AF65-F5344CB8AC3E}">
        <p14:creationId xmlns:p14="http://schemas.microsoft.com/office/powerpoint/2010/main" val="3023928656"/>
      </p:ext>
    </p:extLst>
  </p:cSld>
  <p:clrMapOvr>
    <a:masterClrMapping/>
  </p:clrMapOvr>
  <p:transition>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 descr="H:\29867518-homme-avec-un-point-d-interrogation.jpg">
            <a:extLst>
              <a:ext uri="{FF2B5EF4-FFF2-40B4-BE49-F238E27FC236}">
                <a16:creationId xmlns:a16="http://schemas.microsoft.com/office/drawing/2014/main" id="{E7DD1AFD-CDC7-4840-8AE5-7E1174F9B408}"/>
              </a:ext>
            </a:extLst>
          </p:cNvPr>
          <p:cNvPicPr>
            <a:picLocks noChangeAspect="1" noChangeArrowheads="1"/>
          </p:cNvPicPr>
          <p:nvPr/>
        </p:nvPicPr>
        <p:blipFill>
          <a:blip r:embed="rId2" cstate="print"/>
          <a:srcRect/>
          <a:stretch>
            <a:fillRect/>
          </a:stretch>
        </p:blipFill>
        <p:spPr bwMode="auto">
          <a:xfrm>
            <a:off x="6426566" y="116633"/>
            <a:ext cx="2504596" cy="3096344"/>
          </a:xfrm>
          <a:prstGeom prst="rect">
            <a:avLst/>
          </a:prstGeom>
          <a:noFill/>
        </p:spPr>
      </p:pic>
      <p:sp>
        <p:nvSpPr>
          <p:cNvPr id="7" name="ZoneTexte 6">
            <a:extLst>
              <a:ext uri="{FF2B5EF4-FFF2-40B4-BE49-F238E27FC236}">
                <a16:creationId xmlns:a16="http://schemas.microsoft.com/office/drawing/2014/main" id="{7EF64965-77C5-40DA-805F-1A1641FE2B60}"/>
              </a:ext>
            </a:extLst>
          </p:cNvPr>
          <p:cNvSpPr txBox="1"/>
          <p:nvPr/>
        </p:nvSpPr>
        <p:spPr>
          <a:xfrm>
            <a:off x="323528" y="3645024"/>
            <a:ext cx="8424936" cy="2585323"/>
          </a:xfrm>
          <a:prstGeom prst="rect">
            <a:avLst/>
          </a:prstGeom>
          <a:noFill/>
        </p:spPr>
        <p:txBody>
          <a:bodyPr wrap="square" rtlCol="0">
            <a:spAutoFit/>
          </a:bodyPr>
          <a:lstStyle/>
          <a:p>
            <a:pPr algn="just"/>
            <a:r>
              <a:rPr lang="en-US" sz="2400" b="1" dirty="0" err="1">
                <a:effectLst/>
                <a:latin typeface="Arial Narrow" panose="020B0606020202030204" pitchFamily="34" charset="0"/>
                <a:ea typeface="Calibri" panose="020F0502020204030204" pitchFamily="34" charset="0"/>
                <a:cs typeface="Times New Roman" panose="02020603050405020304" pitchFamily="18" charset="0"/>
              </a:rPr>
              <a:t>Vous</a:t>
            </a:r>
            <a:r>
              <a:rPr lang="en-US" sz="2400" b="1" dirty="0">
                <a:effectLst/>
                <a:latin typeface="Arial Narrow" panose="020B0606020202030204" pitchFamily="34" charset="0"/>
                <a:ea typeface="Calibri" panose="020F0502020204030204" pitchFamily="34" charset="0"/>
                <a:cs typeface="Times New Roman" panose="02020603050405020304" pitchFamily="18" charset="0"/>
              </a:rPr>
              <a:t> </a:t>
            </a:r>
            <a:r>
              <a:rPr lang="en-US" sz="2400" b="1" dirty="0" err="1">
                <a:effectLst/>
                <a:latin typeface="Arial Narrow" panose="020B0606020202030204" pitchFamily="34" charset="0"/>
                <a:ea typeface="Calibri" panose="020F0502020204030204" pitchFamily="34" charset="0"/>
                <a:cs typeface="Times New Roman" panose="02020603050405020304" pitchFamily="18" charset="0"/>
              </a:rPr>
              <a:t>vous</a:t>
            </a:r>
            <a:r>
              <a:rPr lang="en-US" sz="2400" b="1" dirty="0">
                <a:effectLst/>
                <a:latin typeface="Arial Narrow" panose="020B0606020202030204" pitchFamily="34" charset="0"/>
                <a:ea typeface="Calibri" panose="020F0502020204030204" pitchFamily="34" charset="0"/>
                <a:cs typeface="Times New Roman" panose="02020603050405020304" pitchFamily="18" charset="0"/>
              </a:rPr>
              <a:t> </a:t>
            </a:r>
            <a:r>
              <a:rPr lang="en-US" sz="2400" b="1" dirty="0" err="1">
                <a:effectLst/>
                <a:latin typeface="Arial Narrow" panose="020B0606020202030204" pitchFamily="34" charset="0"/>
                <a:ea typeface="Calibri" panose="020F0502020204030204" pitchFamily="34" charset="0"/>
                <a:cs typeface="Times New Roman" panose="02020603050405020304" pitchFamily="18" charset="0"/>
              </a:rPr>
              <a:t>souviendrez</a:t>
            </a:r>
            <a:r>
              <a:rPr lang="en-US" sz="2400" b="1" dirty="0">
                <a:effectLst/>
                <a:latin typeface="Arial Narrow" panose="020B0606020202030204" pitchFamily="34" charset="0"/>
                <a:ea typeface="Calibri" panose="020F0502020204030204" pitchFamily="34" charset="0"/>
                <a:cs typeface="Times New Roman" panose="02020603050405020304" pitchFamily="18" charset="0"/>
              </a:rPr>
              <a:t> </a:t>
            </a:r>
            <a:r>
              <a:rPr lang="en-US" sz="2400" b="1" dirty="0" err="1">
                <a:effectLst/>
                <a:latin typeface="Arial Narrow" panose="020B0606020202030204" pitchFamily="34" charset="0"/>
                <a:ea typeface="Calibri" panose="020F0502020204030204" pitchFamily="34" charset="0"/>
                <a:cs typeface="Times New Roman" panose="02020603050405020304" pitchFamily="18" charset="0"/>
              </a:rPr>
              <a:t>qu’aux</a:t>
            </a:r>
            <a:r>
              <a:rPr lang="en-US" sz="2400" b="1" dirty="0">
                <a:effectLst/>
                <a:latin typeface="Arial Narrow" panose="020B0606020202030204" pitchFamily="34" charset="0"/>
                <a:ea typeface="Calibri" panose="020F0502020204030204" pitchFamily="34" charset="0"/>
                <a:cs typeface="Times New Roman" panose="02020603050405020304" pitchFamily="18" charset="0"/>
              </a:rPr>
              <a:t> </a:t>
            </a:r>
            <a:r>
              <a:rPr lang="en-US" sz="2400" b="1" dirty="0" err="1">
                <a:effectLst/>
                <a:latin typeface="Arial Narrow" panose="020B0606020202030204" pitchFamily="34" charset="0"/>
                <a:ea typeface="Calibri" panose="020F0502020204030204" pitchFamily="34" charset="0"/>
                <a:cs typeface="Times New Roman" panose="02020603050405020304" pitchFamily="18" charset="0"/>
              </a:rPr>
              <a:t>termes</a:t>
            </a:r>
            <a:r>
              <a:rPr lang="en-US" sz="2400" b="1" dirty="0">
                <a:effectLst/>
                <a:latin typeface="Arial Narrow" panose="020B0606020202030204" pitchFamily="34" charset="0"/>
                <a:ea typeface="Calibri" panose="020F0502020204030204" pitchFamily="34" charset="0"/>
                <a:cs typeface="Times New Roman" panose="02020603050405020304" pitchFamily="18" charset="0"/>
              </a:rPr>
              <a:t> des travaux de la 22ème conference des DGD tenue au Senegal les 26 et 28 </a:t>
            </a:r>
            <a:r>
              <a:rPr lang="en-US" sz="2400" b="1" dirty="0" err="1">
                <a:effectLst/>
                <a:latin typeface="Arial Narrow" panose="020B0606020202030204" pitchFamily="34" charset="0"/>
                <a:ea typeface="Calibri" panose="020F0502020204030204" pitchFamily="34" charset="0"/>
                <a:cs typeface="Times New Roman" panose="02020603050405020304" pitchFamily="18" charset="0"/>
              </a:rPr>
              <a:t>avril</a:t>
            </a:r>
            <a:r>
              <a:rPr lang="en-US" sz="2400" b="1" dirty="0">
                <a:effectLst/>
                <a:latin typeface="Arial Narrow" panose="020B0606020202030204" pitchFamily="34" charset="0"/>
                <a:ea typeface="Calibri" panose="020F0502020204030204" pitchFamily="34" charset="0"/>
                <a:cs typeface="Times New Roman" panose="02020603050405020304" pitchFamily="18" charset="0"/>
              </a:rPr>
              <a:t> 2017, au King Fahd Palace Hôtel, à Dakar, </a:t>
            </a:r>
            <a:r>
              <a:rPr lang="en-US" sz="2400" b="1" dirty="0" err="1">
                <a:effectLst/>
                <a:latin typeface="Arial Narrow" panose="020B0606020202030204" pitchFamily="34" charset="0"/>
                <a:ea typeface="Calibri" panose="020F0502020204030204" pitchFamily="34" charset="0"/>
                <a:cs typeface="Times New Roman" panose="02020603050405020304" pitchFamily="18" charset="0"/>
              </a:rPr>
              <a:t>une</a:t>
            </a:r>
            <a:r>
              <a:rPr lang="en-US" sz="2400" b="1" dirty="0">
                <a:effectLst/>
                <a:latin typeface="Arial Narrow" panose="020B0606020202030204" pitchFamily="34" charset="0"/>
                <a:ea typeface="Calibri" panose="020F0502020204030204" pitchFamily="34" charset="0"/>
                <a:cs typeface="Times New Roman" panose="02020603050405020304" pitchFamily="18" charset="0"/>
              </a:rPr>
              <a:t> decision </a:t>
            </a:r>
            <a:r>
              <a:rPr lang="en-US" sz="2400" b="1" dirty="0" err="1">
                <a:effectLst/>
                <a:latin typeface="Arial Narrow" panose="020B0606020202030204" pitchFamily="34" charset="0"/>
                <a:ea typeface="Calibri" panose="020F0502020204030204" pitchFamily="34" charset="0"/>
                <a:cs typeface="Times New Roman" panose="02020603050405020304" pitchFamily="18" charset="0"/>
              </a:rPr>
              <a:t>avait</a:t>
            </a:r>
            <a:r>
              <a:rPr lang="en-US" sz="2400" b="1" dirty="0">
                <a:effectLst/>
                <a:latin typeface="Arial Narrow" panose="020B0606020202030204" pitchFamily="34" charset="0"/>
                <a:ea typeface="Calibri" panose="020F0502020204030204" pitchFamily="34" charset="0"/>
                <a:cs typeface="Times New Roman" panose="02020603050405020304" pitchFamily="18" charset="0"/>
              </a:rPr>
              <a:t> </a:t>
            </a:r>
            <a:r>
              <a:rPr lang="en-US" sz="2400" b="1" dirty="0" err="1">
                <a:effectLst/>
                <a:latin typeface="Arial Narrow" panose="020B0606020202030204" pitchFamily="34" charset="0"/>
                <a:ea typeface="Calibri" panose="020F0502020204030204" pitchFamily="34" charset="0"/>
                <a:cs typeface="Times New Roman" panose="02020603050405020304" pitchFamily="18" charset="0"/>
              </a:rPr>
              <a:t>été</a:t>
            </a:r>
            <a:r>
              <a:rPr lang="en-US" sz="2400" b="1" dirty="0">
                <a:effectLst/>
                <a:latin typeface="Arial Narrow" panose="020B0606020202030204" pitchFamily="34" charset="0"/>
                <a:ea typeface="Calibri" panose="020F0502020204030204" pitchFamily="34" charset="0"/>
                <a:cs typeface="Times New Roman" panose="02020603050405020304" pitchFamily="18" charset="0"/>
              </a:rPr>
              <a:t> </a:t>
            </a:r>
            <a:r>
              <a:rPr lang="en-US" sz="2400" b="1" dirty="0" err="1">
                <a:effectLst/>
                <a:latin typeface="Arial Narrow" panose="020B0606020202030204" pitchFamily="34" charset="0"/>
                <a:ea typeface="Calibri" panose="020F0502020204030204" pitchFamily="34" charset="0"/>
                <a:cs typeface="Times New Roman" panose="02020603050405020304" pitchFamily="18" charset="0"/>
              </a:rPr>
              <a:t>prise</a:t>
            </a:r>
            <a:r>
              <a:rPr lang="en-US" sz="2400" b="1" dirty="0">
                <a:effectLst/>
                <a:latin typeface="Arial Narrow" panose="020B0606020202030204" pitchFamily="34" charset="0"/>
                <a:ea typeface="Calibri" panose="020F0502020204030204" pitchFamily="34" charset="0"/>
                <a:cs typeface="Times New Roman" panose="02020603050405020304" pitchFamily="18" charset="0"/>
              </a:rPr>
              <a:t>, </a:t>
            </a:r>
            <a:r>
              <a:rPr lang="en-US" sz="2400" b="1" dirty="0" err="1">
                <a:effectLst/>
                <a:latin typeface="Arial Narrow" panose="020B0606020202030204" pitchFamily="34" charset="0"/>
                <a:ea typeface="Calibri" panose="020F0502020204030204" pitchFamily="34" charset="0"/>
                <a:cs typeface="Times New Roman" panose="02020603050405020304" pitchFamily="18" charset="0"/>
              </a:rPr>
              <a:t>d’autoriser</a:t>
            </a:r>
            <a:r>
              <a:rPr lang="en-US" sz="2400" b="1" dirty="0">
                <a:effectLst/>
                <a:latin typeface="Arial Narrow" panose="020B0606020202030204" pitchFamily="34" charset="0"/>
                <a:ea typeface="Calibri" panose="020F0502020204030204" pitchFamily="34" charset="0"/>
                <a:cs typeface="Times New Roman" panose="02020603050405020304" pitchFamily="18" charset="0"/>
              </a:rPr>
              <a:t> le </a:t>
            </a:r>
            <a:r>
              <a:rPr lang="en-US" sz="2400" b="1" dirty="0" err="1">
                <a:effectLst/>
                <a:latin typeface="Arial Narrow" panose="020B0606020202030204" pitchFamily="34" charset="0"/>
                <a:ea typeface="Calibri" panose="020F0502020204030204" pitchFamily="34" charset="0"/>
                <a:cs typeface="Times New Roman" panose="02020603050405020304" pitchFamily="18" charset="0"/>
              </a:rPr>
              <a:t>retrait</a:t>
            </a:r>
            <a:r>
              <a:rPr lang="en-US" sz="2400" b="1" dirty="0">
                <a:effectLst/>
                <a:latin typeface="Arial Narrow" panose="020B0606020202030204" pitchFamily="34" charset="0"/>
                <a:ea typeface="Calibri" panose="020F0502020204030204" pitchFamily="34" charset="0"/>
                <a:cs typeface="Times New Roman" panose="02020603050405020304" pitchFamily="18" charset="0"/>
              </a:rPr>
              <a:t> des </a:t>
            </a:r>
            <a:r>
              <a:rPr lang="en-US" sz="2400" b="1" dirty="0" err="1">
                <a:effectLst/>
                <a:latin typeface="Arial Narrow" panose="020B0606020202030204" pitchFamily="34" charset="0"/>
                <a:ea typeface="Calibri" panose="020F0502020204030204" pitchFamily="34" charset="0"/>
                <a:cs typeface="Times New Roman" panose="02020603050405020304" pitchFamily="18" charset="0"/>
              </a:rPr>
              <a:t>recommandations</a:t>
            </a:r>
            <a:r>
              <a:rPr lang="en-US" sz="2400" b="1" dirty="0">
                <a:effectLst/>
                <a:latin typeface="Arial Narrow" panose="020B0606020202030204" pitchFamily="34" charset="0"/>
                <a:ea typeface="Calibri" panose="020F0502020204030204" pitchFamily="34" charset="0"/>
                <a:cs typeface="Times New Roman" panose="02020603050405020304" pitchFamily="18" charset="0"/>
              </a:rPr>
              <a:t> </a:t>
            </a:r>
            <a:r>
              <a:rPr lang="en-US" sz="2400" b="1" dirty="0" err="1">
                <a:effectLst/>
                <a:latin typeface="Arial Narrow" panose="020B0606020202030204" pitchFamily="34" charset="0"/>
                <a:ea typeface="Calibri" panose="020F0502020204030204" pitchFamily="34" charset="0"/>
                <a:cs typeface="Times New Roman" panose="02020603050405020304" pitchFamily="18" charset="0"/>
              </a:rPr>
              <a:t>dont</a:t>
            </a:r>
            <a:r>
              <a:rPr lang="en-US" sz="2400" b="1" dirty="0">
                <a:effectLst/>
                <a:latin typeface="Arial Narrow" panose="020B0606020202030204" pitchFamily="34" charset="0"/>
                <a:ea typeface="Calibri" panose="020F0502020204030204" pitchFamily="34" charset="0"/>
                <a:cs typeface="Times New Roman" panose="02020603050405020304" pitchFamily="18" charset="0"/>
              </a:rPr>
              <a:t> le </a:t>
            </a:r>
            <a:r>
              <a:rPr lang="en-US" sz="2400" b="1" dirty="0" err="1">
                <a:effectLst/>
                <a:latin typeface="Arial Narrow" panose="020B0606020202030204" pitchFamily="34" charset="0"/>
                <a:ea typeface="Calibri" panose="020F0502020204030204" pitchFamily="34" charset="0"/>
                <a:cs typeface="Times New Roman" panose="02020603050405020304" pitchFamily="18" charset="0"/>
              </a:rPr>
              <a:t>taux</a:t>
            </a:r>
            <a:r>
              <a:rPr lang="en-US" sz="2400" b="1" dirty="0">
                <a:effectLst/>
                <a:latin typeface="Arial Narrow" panose="020B0606020202030204" pitchFamily="34" charset="0"/>
                <a:ea typeface="Calibri" panose="020F0502020204030204" pitchFamily="34" charset="0"/>
                <a:cs typeface="Times New Roman" panose="02020603050405020304" pitchFamily="18" charset="0"/>
              </a:rPr>
              <a:t> de </a:t>
            </a:r>
            <a:r>
              <a:rPr lang="en-US" sz="2400" b="1" dirty="0" err="1">
                <a:effectLst/>
                <a:latin typeface="Arial Narrow" panose="020B0606020202030204" pitchFamily="34" charset="0"/>
                <a:ea typeface="Calibri" panose="020F0502020204030204" pitchFamily="34" charset="0"/>
                <a:cs typeface="Times New Roman" panose="02020603050405020304" pitchFamily="18" charset="0"/>
              </a:rPr>
              <a:t>réalisation</a:t>
            </a:r>
            <a:r>
              <a:rPr lang="en-US" sz="2400" b="1" dirty="0">
                <a:effectLst/>
                <a:latin typeface="Arial Narrow" panose="020B0606020202030204" pitchFamily="34" charset="0"/>
                <a:ea typeface="Calibri" panose="020F0502020204030204" pitchFamily="34" charset="0"/>
                <a:cs typeface="Times New Roman" panose="02020603050405020304" pitchFamily="18" charset="0"/>
              </a:rPr>
              <a:t> </a:t>
            </a:r>
            <a:r>
              <a:rPr lang="en-US" sz="2400" b="1" dirty="0" err="1">
                <a:effectLst/>
                <a:latin typeface="Arial Narrow" panose="020B0606020202030204" pitchFamily="34" charset="0"/>
                <a:ea typeface="Calibri" panose="020F0502020204030204" pitchFamily="34" charset="0"/>
                <a:cs typeface="Times New Roman" panose="02020603050405020304" pitchFamily="18" charset="0"/>
              </a:rPr>
              <a:t>est</a:t>
            </a:r>
            <a:r>
              <a:rPr lang="en-US" sz="2400" b="1" dirty="0">
                <a:effectLst/>
                <a:latin typeface="Arial Narrow" panose="020B0606020202030204" pitchFamily="34" charset="0"/>
                <a:ea typeface="Calibri" panose="020F0502020204030204" pitchFamily="34" charset="0"/>
                <a:cs typeface="Times New Roman" panose="02020603050405020304" pitchFamily="18" charset="0"/>
              </a:rPr>
              <a:t> de </a:t>
            </a:r>
            <a:r>
              <a:rPr lang="en-US" sz="2400" b="1" dirty="0">
                <a:solidFill>
                  <a:srgbClr val="FF0000"/>
                </a:solidFill>
                <a:effectLst/>
                <a:latin typeface="Arial Narrow" panose="020B0606020202030204" pitchFamily="34" charset="0"/>
                <a:ea typeface="Calibri" panose="020F0502020204030204" pitchFamily="34" charset="0"/>
                <a:cs typeface="Times New Roman" panose="02020603050405020304" pitchFamily="18" charset="0"/>
              </a:rPr>
              <a:t>plus de 60% </a:t>
            </a:r>
            <a:r>
              <a:rPr lang="en-US" sz="2400" b="1" dirty="0">
                <a:effectLst/>
                <a:latin typeface="Arial Narrow" panose="020B0606020202030204" pitchFamily="34" charset="0"/>
                <a:ea typeface="Calibri" panose="020F0502020204030204" pitchFamily="34" charset="0"/>
                <a:cs typeface="Times New Roman" panose="02020603050405020304" pitchFamily="18" charset="0"/>
              </a:rPr>
              <a:t>au </a:t>
            </a:r>
            <a:r>
              <a:rPr lang="en-US" sz="2400" b="1" dirty="0" err="1">
                <a:effectLst/>
                <a:latin typeface="Arial Narrow" panose="020B0606020202030204" pitchFamily="34" charset="0"/>
                <a:ea typeface="Calibri" panose="020F0502020204030204" pitchFamily="34" charset="0"/>
                <a:cs typeface="Times New Roman" panose="02020603050405020304" pitchFamily="18" charset="0"/>
              </a:rPr>
              <a:t>terme</a:t>
            </a:r>
            <a:r>
              <a:rPr lang="en-US" sz="2400" b="1" dirty="0">
                <a:effectLst/>
                <a:latin typeface="Arial Narrow" panose="020B0606020202030204" pitchFamily="34" charset="0"/>
                <a:ea typeface="Calibri" panose="020F0502020204030204" pitchFamily="34" charset="0"/>
                <a:cs typeface="Times New Roman" panose="02020603050405020304" pitchFamily="18" charset="0"/>
              </a:rPr>
              <a:t> de </a:t>
            </a:r>
            <a:r>
              <a:rPr lang="en-US" sz="2400" b="1" dirty="0" err="1">
                <a:effectLst/>
                <a:latin typeface="Arial Narrow" panose="020B0606020202030204" pitchFamily="34" charset="0"/>
                <a:ea typeface="Calibri" panose="020F0502020204030204" pitchFamily="34" charset="0"/>
                <a:cs typeface="Times New Roman" panose="02020603050405020304" pitchFamily="18" charset="0"/>
              </a:rPr>
              <a:t>l’évaluation</a:t>
            </a:r>
            <a:r>
              <a:rPr lang="en-US" sz="2400" b="1" dirty="0">
                <a:effectLst/>
                <a:latin typeface="Arial Narrow" panose="020B0606020202030204" pitchFamily="34" charset="0"/>
                <a:ea typeface="Calibri" panose="020F0502020204030204" pitchFamily="34" charset="0"/>
                <a:cs typeface="Times New Roman" panose="02020603050405020304" pitchFamily="18" charset="0"/>
              </a:rPr>
              <a:t> de</a:t>
            </a:r>
            <a:r>
              <a:rPr lang="fr-FR" sz="2400" b="1" dirty="0">
                <a:latin typeface="Calibri" panose="020F0502020204030204" pitchFamily="34" charset="0"/>
                <a:ea typeface="Calibri" panose="020F0502020204030204" pitchFamily="34" charset="0"/>
                <a:cs typeface="Times New Roman" panose="02020603050405020304" pitchFamily="18" charset="0"/>
              </a:rPr>
              <a:t> </a:t>
            </a:r>
            <a:r>
              <a:rPr lang="en-US" sz="2400" b="1" dirty="0">
                <a:effectLst/>
                <a:latin typeface="Arial Narrow" panose="020B0606020202030204" pitchFamily="34" charset="0"/>
                <a:ea typeface="Calibri" panose="020F0502020204030204" pitchFamily="34" charset="0"/>
                <a:cs typeface="Times New Roman" panose="02020603050405020304" pitchFamily="18" charset="0"/>
              </a:rPr>
              <a:t>la </a:t>
            </a:r>
            <a:r>
              <a:rPr lang="en-US" sz="2400" b="1" dirty="0" err="1">
                <a:effectLst/>
                <a:latin typeface="Arial Narrow" panose="020B0606020202030204" pitchFamily="34" charset="0"/>
                <a:ea typeface="Calibri" panose="020F0502020204030204" pitchFamily="34" charset="0"/>
                <a:cs typeface="Times New Roman" panose="02020603050405020304" pitchFamily="18" charset="0"/>
              </a:rPr>
              <a:t>matrice</a:t>
            </a:r>
            <a:r>
              <a:rPr lang="en-US" sz="2400" b="1" dirty="0">
                <a:effectLst/>
                <a:latin typeface="Arial Narrow" panose="020B0606020202030204" pitchFamily="34" charset="0"/>
                <a:ea typeface="Calibri" panose="020F0502020204030204" pitchFamily="34" charset="0"/>
                <a:cs typeface="Times New Roman" panose="02020603050405020304" pitchFamily="18" charset="0"/>
              </a:rPr>
              <a:t> des </a:t>
            </a:r>
            <a:r>
              <a:rPr lang="en-US" sz="2400" b="1" dirty="0" err="1">
                <a:effectLst/>
                <a:latin typeface="Arial Narrow" panose="020B0606020202030204" pitchFamily="34" charset="0"/>
                <a:ea typeface="Calibri" panose="020F0502020204030204" pitchFamily="34" charset="0"/>
                <a:cs typeface="Times New Roman" panose="02020603050405020304" pitchFamily="18" charset="0"/>
              </a:rPr>
              <a:t>recommandations</a:t>
            </a:r>
            <a:r>
              <a:rPr lang="en-US" sz="2400" i="1" dirty="0">
                <a:solidFill>
                  <a:srgbClr val="FF0000"/>
                </a:solidFill>
                <a:effectLst/>
                <a:latin typeface="Arial Narrow" panose="020B0606020202030204" pitchFamily="34" charset="0"/>
                <a:ea typeface="Calibri" panose="020F0502020204030204" pitchFamily="34" charset="0"/>
                <a:cs typeface="Times New Roman" panose="02020603050405020304" pitchFamily="18" charset="0"/>
              </a:rPr>
              <a:t>.</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24" name="ZoneTexte 23">
            <a:extLst>
              <a:ext uri="{FF2B5EF4-FFF2-40B4-BE49-F238E27FC236}">
                <a16:creationId xmlns:a16="http://schemas.microsoft.com/office/drawing/2014/main" id="{A001D071-1225-4DAF-AA75-5672F0864D3F}"/>
              </a:ext>
            </a:extLst>
          </p:cNvPr>
          <p:cNvSpPr txBox="1"/>
          <p:nvPr/>
        </p:nvSpPr>
        <p:spPr>
          <a:xfrm>
            <a:off x="107504" y="0"/>
            <a:ext cx="4752528" cy="2062103"/>
          </a:xfrm>
          <a:prstGeom prst="rect">
            <a:avLst/>
          </a:prstGeom>
          <a:noFill/>
        </p:spPr>
        <p:txBody>
          <a:bodyPr wrap="square" rtlCol="0">
            <a:spAutoFit/>
          </a:bodyPr>
          <a:lstStyle/>
          <a:p>
            <a:endParaRPr lang="fr-FR" sz="3200" b="1" dirty="0"/>
          </a:p>
          <a:p>
            <a:r>
              <a:rPr lang="fr-FR" sz="3200" b="1" dirty="0"/>
              <a:t>2- résultats de l’évaluation </a:t>
            </a:r>
            <a:r>
              <a:rPr lang="fr-FR" sz="3200" b="1" dirty="0">
                <a:solidFill>
                  <a:srgbClr val="FF0000"/>
                </a:solidFill>
              </a:rPr>
              <a:t>(suite)</a:t>
            </a:r>
          </a:p>
          <a:p>
            <a:endParaRPr lang="fr-FR" sz="3200" b="1" dirty="0"/>
          </a:p>
        </p:txBody>
      </p:sp>
    </p:spTree>
    <p:extLst>
      <p:ext uri="{BB962C8B-B14F-4D97-AF65-F5344CB8AC3E}">
        <p14:creationId xmlns:p14="http://schemas.microsoft.com/office/powerpoint/2010/main" val="623633185"/>
      </p:ext>
    </p:extLst>
  </p:cSld>
  <p:clrMapOvr>
    <a:masterClrMapping/>
  </p:clrMapOvr>
  <p:transition>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ZoneTexte 23">
            <a:extLst>
              <a:ext uri="{FF2B5EF4-FFF2-40B4-BE49-F238E27FC236}">
                <a16:creationId xmlns:a16="http://schemas.microsoft.com/office/drawing/2014/main" id="{A001D071-1225-4DAF-AA75-5672F0864D3F}"/>
              </a:ext>
            </a:extLst>
          </p:cNvPr>
          <p:cNvSpPr txBox="1"/>
          <p:nvPr/>
        </p:nvSpPr>
        <p:spPr>
          <a:xfrm>
            <a:off x="107504" y="-315416"/>
            <a:ext cx="4752528" cy="2062103"/>
          </a:xfrm>
          <a:prstGeom prst="rect">
            <a:avLst/>
          </a:prstGeom>
          <a:noFill/>
        </p:spPr>
        <p:txBody>
          <a:bodyPr wrap="square" rtlCol="0">
            <a:spAutoFit/>
          </a:bodyPr>
          <a:lstStyle/>
          <a:p>
            <a:endParaRPr lang="fr-FR" sz="3200" b="1" dirty="0"/>
          </a:p>
          <a:p>
            <a:r>
              <a:rPr lang="fr-FR" sz="3200" b="1" dirty="0"/>
              <a:t>2- résultats de l’évaluation </a:t>
            </a:r>
            <a:r>
              <a:rPr lang="fr-FR" sz="3200" b="1" dirty="0">
                <a:solidFill>
                  <a:srgbClr val="FF0000"/>
                </a:solidFill>
              </a:rPr>
              <a:t>(suite)</a:t>
            </a:r>
          </a:p>
          <a:p>
            <a:endParaRPr lang="fr-FR" sz="3200" b="1" dirty="0"/>
          </a:p>
        </p:txBody>
      </p:sp>
      <p:sp>
        <p:nvSpPr>
          <p:cNvPr id="2" name="ZoneTexte 1">
            <a:extLst>
              <a:ext uri="{FF2B5EF4-FFF2-40B4-BE49-F238E27FC236}">
                <a16:creationId xmlns:a16="http://schemas.microsoft.com/office/drawing/2014/main" id="{EDD8660F-568A-4CBF-BA06-10FCDC9ED380}"/>
              </a:ext>
            </a:extLst>
          </p:cNvPr>
          <p:cNvSpPr txBox="1"/>
          <p:nvPr/>
        </p:nvSpPr>
        <p:spPr>
          <a:xfrm>
            <a:off x="93106" y="1412776"/>
            <a:ext cx="9015397" cy="6028830"/>
          </a:xfrm>
          <a:prstGeom prst="rect">
            <a:avLst/>
          </a:prstGeom>
          <a:noFill/>
        </p:spPr>
        <p:txBody>
          <a:bodyPr wrap="square" rtlCol="0">
            <a:spAutoFit/>
          </a:bodyPr>
          <a:lstStyle/>
          <a:p>
            <a:pPr algn="just"/>
            <a:r>
              <a:rPr lang="fr-FR" b="1" dirty="0"/>
              <a:t>En application de la décision ci-dessus rappelée, les participants à la 24</a:t>
            </a:r>
            <a:r>
              <a:rPr lang="fr-FR" b="1" baseline="30000" dirty="0"/>
              <a:t>ème</a:t>
            </a:r>
            <a:r>
              <a:rPr lang="fr-FR" b="1" dirty="0"/>
              <a:t> réunion du comité des experts ont reconduit les recommandations ci-après.</a:t>
            </a:r>
          </a:p>
          <a:p>
            <a:pPr algn="just"/>
            <a:endParaRPr lang="fr-FR" b="1" dirty="0"/>
          </a:p>
          <a:p>
            <a:r>
              <a:rPr lang="fr-FR" sz="1800" b="1" dirty="0">
                <a:solidFill>
                  <a:srgbClr val="000000"/>
                </a:solidFill>
                <a:effectLst/>
                <a:latin typeface="Arial Black" panose="020B0A04020102020204" pitchFamily="34" charset="0"/>
                <a:ea typeface="Calibri" panose="020F0502020204030204" pitchFamily="34" charset="0"/>
                <a:cs typeface="Arial" panose="020B0604020202020204" pitchFamily="34" charset="0"/>
              </a:rPr>
              <a:t>AU TITRE DU RENFORCEMENT DE LA COMMUNICATION</a:t>
            </a:r>
          </a:p>
          <a:p>
            <a:endParaRPr lang="fr-FR" b="1" dirty="0">
              <a:solidFill>
                <a:srgbClr val="000000"/>
              </a:solidFill>
              <a:latin typeface="Arial Black" panose="020B0A04020102020204" pitchFamily="34" charset="0"/>
              <a:cs typeface="Arial" panose="020B0604020202020204" pitchFamily="34" charset="0"/>
            </a:endParaRPr>
          </a:p>
          <a:p>
            <a:pPr>
              <a:lnSpc>
                <a:spcPct val="107000"/>
              </a:lnSpc>
              <a:spcAft>
                <a:spcPts val="800"/>
              </a:spcAft>
            </a:pPr>
            <a:r>
              <a:rPr lang="fr-FR" sz="1800" b="1" u="sng" dirty="0">
                <a:solidFill>
                  <a:srgbClr val="FF0000"/>
                </a:solidFill>
                <a:effectLst/>
                <a:latin typeface="Book Antiqua" panose="02040602050305030304" pitchFamily="18" charset="0"/>
                <a:ea typeface="Calibri" panose="020F0502020204030204" pitchFamily="34" charset="0"/>
                <a:cs typeface="Arial" panose="020B0604020202020204" pitchFamily="34" charset="0"/>
              </a:rPr>
              <a:t>A la Vice-Présidence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800" b="1" dirty="0">
                <a:solidFill>
                  <a:srgbClr val="FF0000"/>
                </a:solidFill>
                <a:effectLst/>
                <a:latin typeface="Book Antiqua" panose="02040602050305030304" pitchFamily="18" charset="0"/>
                <a:ea typeface="Calibri" panose="020F0502020204030204" pitchFamily="34" charset="0"/>
                <a:cs typeface="Arial" panose="020B0604020202020204" pitchFamily="34" charset="0"/>
              </a:rPr>
              <a:t>Susciter la consultation des projets conformes aux exigences des partenaires/donateurs publiés sur le site web régional ;</a:t>
            </a:r>
          </a:p>
          <a:p>
            <a:pPr>
              <a:lnSpc>
                <a:spcPct val="107000"/>
              </a:lnSpc>
              <a:spcAft>
                <a:spcPts val="800"/>
              </a:spcAft>
            </a:pPr>
            <a:r>
              <a:rPr lang="fr-FR" sz="1800" b="1" u="sng" dirty="0">
                <a:solidFill>
                  <a:srgbClr val="FF0000"/>
                </a:solidFill>
                <a:effectLst/>
                <a:latin typeface="Book Antiqua" panose="02040602050305030304" pitchFamily="18" charset="0"/>
                <a:ea typeface="Calibri" panose="020F0502020204030204" pitchFamily="34" charset="0"/>
                <a:cs typeface="Arial" panose="020B0604020202020204" pitchFamily="34" charset="0"/>
              </a:rPr>
              <a:t>Aux Secrétariat de l’OMD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800" b="1" dirty="0">
                <a:solidFill>
                  <a:srgbClr val="FF0000"/>
                </a:solidFill>
                <a:effectLst/>
                <a:latin typeface="Book Antiqua" panose="02040602050305030304" pitchFamily="18" charset="0"/>
                <a:ea typeface="Calibri" panose="020F0502020204030204" pitchFamily="34" charset="0"/>
                <a:cs typeface="Arial" panose="020B0604020202020204" pitchFamily="34" charset="0"/>
              </a:rPr>
              <a:t>Apporter un appui au GTR Informatique pour l’organisation d’une mission de benchmarking dans le cadre d’une optimisation informatique de la prise en charge des marchandises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800" b="1" u="sng" dirty="0">
                <a:solidFill>
                  <a:srgbClr val="FF0000"/>
                </a:solidFill>
                <a:effectLst/>
                <a:latin typeface="Book Antiqua" panose="02040602050305030304" pitchFamily="18" charset="0"/>
                <a:ea typeface="Calibri" panose="020F0502020204030204" pitchFamily="34" charset="0"/>
                <a:cs typeface="Arial" panose="020B0604020202020204" pitchFamily="34" charset="0"/>
              </a:rPr>
              <a:t>A la CEDEAO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800" b="1" dirty="0">
                <a:solidFill>
                  <a:srgbClr val="FF0000"/>
                </a:solidFill>
                <a:effectLst/>
                <a:latin typeface="Book Antiqua" panose="02040602050305030304" pitchFamily="18" charset="0"/>
                <a:ea typeface="Calibri" panose="020F0502020204030204" pitchFamily="34" charset="0"/>
                <a:cs typeface="Arial" panose="020B0604020202020204" pitchFamily="34" charset="0"/>
              </a:rPr>
              <a:t>Envisager dans son agenda 2018-2019 les activités transmises par la Vice-présidence OMD-AOC relatives aux formations à l’endroit des services informatiques de la région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Tree>
    <p:extLst>
      <p:ext uri="{BB962C8B-B14F-4D97-AF65-F5344CB8AC3E}">
        <p14:creationId xmlns:p14="http://schemas.microsoft.com/office/powerpoint/2010/main" val="1127534246"/>
      </p:ext>
    </p:extLst>
  </p:cSld>
  <p:clrMapOvr>
    <a:masterClrMapping/>
  </p:clrMapOvr>
  <p:transition>
    <p:wipe dir="r"/>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ve">
  <a:themeElements>
    <a:clrScheme name="Débit">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2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19309</TotalTime>
  <Words>1205</Words>
  <Application>Microsoft Office PowerPoint</Application>
  <PresentationFormat>Affichage à l'écran (4:3)</PresentationFormat>
  <Paragraphs>120</Paragraphs>
  <Slides>16</Slides>
  <Notes>1</Notes>
  <HiddenSlides>0</HiddenSlides>
  <MMClips>0</MMClips>
  <ScaleCrop>false</ScaleCrop>
  <HeadingPairs>
    <vt:vector size="6" baseType="variant">
      <vt:variant>
        <vt:lpstr>Polices utilisées</vt:lpstr>
      </vt:variant>
      <vt:variant>
        <vt:i4>9</vt:i4>
      </vt:variant>
      <vt:variant>
        <vt:lpstr>Thème</vt:lpstr>
      </vt:variant>
      <vt:variant>
        <vt:i4>2</vt:i4>
      </vt:variant>
      <vt:variant>
        <vt:lpstr>Titres des diapositives</vt:lpstr>
      </vt:variant>
      <vt:variant>
        <vt:i4>16</vt:i4>
      </vt:variant>
    </vt:vector>
  </HeadingPairs>
  <TitlesOfParts>
    <vt:vector size="27" baseType="lpstr">
      <vt:lpstr>Arial</vt:lpstr>
      <vt:lpstr>Arial Black</vt:lpstr>
      <vt:lpstr>Arial Narrow</vt:lpstr>
      <vt:lpstr>Book Antiqua</vt:lpstr>
      <vt:lpstr>Calibri</vt:lpstr>
      <vt:lpstr>Century Gothic</vt:lpstr>
      <vt:lpstr>Symbol</vt:lpstr>
      <vt:lpstr>Verdana</vt:lpstr>
      <vt:lpstr>Wingdings 2</vt:lpstr>
      <vt:lpstr>Verve</vt:lpstr>
      <vt:lpstr>2_Thème Office</vt:lpstr>
      <vt:lpstr>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MARIE-SUZANE</dc:creator>
  <cp:lastModifiedBy>gomez</cp:lastModifiedBy>
  <cp:revision>842</cp:revision>
  <dcterms:created xsi:type="dcterms:W3CDTF">2014-03-06T15:22:49Z</dcterms:created>
  <dcterms:modified xsi:type="dcterms:W3CDTF">2021-04-26T16:13:00Z</dcterms:modified>
</cp:coreProperties>
</file>